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  <p:sldMasterId id="2147483723" r:id="rId2"/>
    <p:sldMasterId id="2147483706" r:id="rId3"/>
  </p:sldMasterIdLst>
  <p:notesMasterIdLst>
    <p:notesMasterId r:id="rId23"/>
  </p:notesMasterIdLst>
  <p:handoutMasterIdLst>
    <p:handoutMasterId r:id="rId24"/>
  </p:handoutMasterIdLst>
  <p:sldIdLst>
    <p:sldId id="298" r:id="rId4"/>
    <p:sldId id="2113416221" r:id="rId5"/>
    <p:sldId id="308" r:id="rId6"/>
    <p:sldId id="332" r:id="rId7"/>
    <p:sldId id="288" r:id="rId8"/>
    <p:sldId id="313" r:id="rId9"/>
    <p:sldId id="334" r:id="rId10"/>
    <p:sldId id="314" r:id="rId11"/>
    <p:sldId id="333" r:id="rId12"/>
    <p:sldId id="291" r:id="rId13"/>
    <p:sldId id="336" r:id="rId14"/>
    <p:sldId id="316" r:id="rId15"/>
    <p:sldId id="319" r:id="rId16"/>
    <p:sldId id="320" r:id="rId17"/>
    <p:sldId id="301" r:id="rId18"/>
    <p:sldId id="321" r:id="rId19"/>
    <p:sldId id="296" r:id="rId20"/>
    <p:sldId id="310" r:id="rId21"/>
    <p:sldId id="256" r:id="rId22"/>
  </p:sldIdLst>
  <p:sldSz cx="12192000" cy="6858000"/>
  <p:notesSz cx="6400800" cy="8686800"/>
  <p:embeddedFontLst>
    <p:embeddedFont>
      <p:font typeface="Copperplate Gothic Light" panose="020E0507020206020404" pitchFamily="34" charset="0"/>
      <p:regular r:id="rId25"/>
    </p:embeddedFont>
    <p:embeddedFont>
      <p:font typeface="Cordia New" panose="020B0304020202020204" pitchFamily="34" charset="-34"/>
      <p:regular r:id="rId26"/>
      <p:bold r:id="rId27"/>
      <p:italic r:id="rId28"/>
      <p:boldItalic r:id="rId29"/>
    </p:embeddedFont>
    <p:embeddedFont>
      <p:font typeface="Sukhumvit Tadmai Bold" panose="02000506000000020004" pitchFamily="2" charset="-34"/>
      <p:bold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1D0"/>
    <a:srgbClr val="FC7F18"/>
    <a:srgbClr val="A1CC34"/>
    <a:srgbClr val="FF6600"/>
    <a:srgbClr val="D1E1DF"/>
    <a:srgbClr val="95B3D7"/>
    <a:srgbClr val="1F497D"/>
    <a:srgbClr val="D9D9D9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249" autoAdjust="0"/>
  </p:normalViewPr>
  <p:slideViewPr>
    <p:cSldViewPr>
      <p:cViewPr varScale="1">
        <p:scale>
          <a:sx n="112" d="100"/>
          <a:sy n="112" d="100"/>
        </p:scale>
        <p:origin x="576" y="96"/>
      </p:cViewPr>
      <p:guideLst>
        <p:guide orient="horz" pos="14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30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21960111427947E-3"/>
          <c:y val="3.5216427450213333E-2"/>
          <c:w val="0.95209722925161955"/>
          <c:h val="0.86120226878261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4-8172-4FCA-A1DA-23FF5AC365E9}"/>
              </c:ext>
            </c:extLst>
          </c:dPt>
          <c:dPt>
            <c:idx val="1"/>
            <c:invertIfNegative val="0"/>
            <c:bubble3D val="0"/>
            <c:spPr>
              <a:solidFill>
                <a:srgbClr val="637FA9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8172-4FCA-A1DA-23FF5AC365E9}"/>
              </c:ext>
            </c:extLst>
          </c:dPt>
          <c:dPt>
            <c:idx val="2"/>
            <c:invertIfNegative val="0"/>
            <c:bubble3D val="0"/>
            <c:spPr>
              <a:solidFill>
                <a:srgbClr val="61E0F1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6-8172-4FCA-A1DA-23FF5AC365E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8172-4FCA-A1DA-23FF5AC365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2642</c:v>
                </c:pt>
                <c:pt idx="1">
                  <c:v>2767</c:v>
                </c:pt>
                <c:pt idx="2">
                  <c:v>2762</c:v>
                </c:pt>
                <c:pt idx="3">
                  <c:v>2083</c:v>
                </c:pt>
                <c:pt idx="4">
                  <c:v>2505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2-4FCA-A1DA-23FF5AC36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25"/>
        <c:axId val="1230851296"/>
        <c:axId val="1233982224"/>
      </c:barChart>
      <c:catAx>
        <c:axId val="12308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33982224"/>
        <c:crosses val="autoZero"/>
        <c:auto val="1"/>
        <c:lblAlgn val="ctr"/>
        <c:lblOffset val="100"/>
        <c:noMultiLvlLbl val="0"/>
      </c:catAx>
      <c:valAx>
        <c:axId val="12339822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30851296"/>
        <c:crosses val="autoZero"/>
        <c:crossBetween val="between"/>
      </c:valAx>
      <c:spPr>
        <a:noFill/>
        <a:ln>
          <a:noFill/>
        </a:ln>
        <a:effectLst>
          <a:softEdge rad="25400"/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495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479" tIns="41240" rIns="82479" bIns="4124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4263" y="0"/>
            <a:ext cx="277495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479" tIns="41240" rIns="82479" bIns="4124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997C45E2-E5ED-49BF-840C-A8E3BBE223A6}" type="datetime1">
              <a:rPr lang="th-TH"/>
              <a:pPr>
                <a:defRPr/>
              </a:pPr>
              <a:t>11/04/67</a:t>
            </a:fld>
            <a:endParaRPr lang="th-TH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0238"/>
            <a:ext cx="277495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479" tIns="41240" rIns="82479" bIns="4124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4263" y="8250238"/>
            <a:ext cx="277495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479" tIns="41240" rIns="82479" bIns="4124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466E08AD-9A2C-4355-B817-64428A34CD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770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495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479" tIns="41240" rIns="82479" bIns="4124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4263" y="0"/>
            <a:ext cx="277495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479" tIns="41240" rIns="82479" bIns="4124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CB28074-1F36-4A1F-8179-F80E392317FA}" type="datetime1">
              <a:rPr lang="th-TH"/>
              <a:pPr>
                <a:defRPr/>
              </a:pPr>
              <a:t>11/04/67</a:t>
            </a:fld>
            <a:endParaRPr lang="th-TH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6388" y="652463"/>
            <a:ext cx="5788025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479" tIns="41240" rIns="82479" bIns="41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495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479" tIns="41240" rIns="82479" bIns="4124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4263" y="8250238"/>
            <a:ext cx="2774950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479" tIns="41240" rIns="82479" bIns="4124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AE0E466E-BC44-46E9-837E-3DD8B6F0A78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9061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6388" y="652463"/>
            <a:ext cx="5788025" cy="3255962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2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4BEB-861B-4DAB-AEDD-57C4CDAA78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6388" y="652463"/>
            <a:ext cx="5788025" cy="3255962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>
              <a:latin typeface="Arial" pitchFamily="34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000"/>
              <a:t>Premier Technology PCL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2C3BCA3-8728-419F-8CA4-B8CE5CDB3466}" type="slidenum">
              <a:rPr lang="en-US" altLang="th-TH" sz="1000" smtClean="0"/>
              <a:pPr eaLnBrk="1" hangingPunct="1"/>
              <a:t>10</a:t>
            </a:fld>
            <a:endParaRPr lang="en-US" altLang="th-TH" sz="1000"/>
          </a:p>
        </p:txBody>
      </p:sp>
    </p:spTree>
    <p:extLst>
      <p:ext uri="{BB962C8B-B14F-4D97-AF65-F5344CB8AC3E}">
        <p14:creationId xmlns:p14="http://schemas.microsoft.com/office/powerpoint/2010/main" val="27406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6388" y="652463"/>
            <a:ext cx="5788025" cy="3255962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h-TH" altLang="th-TH">
                <a:latin typeface="Arial" pitchFamily="34" charset="0"/>
              </a:rPr>
              <a:t>การพัฒนาความยั่งยืน มุ่งเน้นเรื่องการสร้างสมดุลของความสำเร็จร่วมกันของทุกภาคส่วน</a:t>
            </a:r>
          </a:p>
        </p:txBody>
      </p:sp>
    </p:spTree>
    <p:extLst>
      <p:ext uri="{BB962C8B-B14F-4D97-AF65-F5344CB8AC3E}">
        <p14:creationId xmlns:p14="http://schemas.microsoft.com/office/powerpoint/2010/main" val="380012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727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819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303913" y="2708920"/>
            <a:ext cx="6607092" cy="814904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303913" y="3523824"/>
            <a:ext cx="6607092" cy="1752600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849712"/>
            <a:ext cx="3168352" cy="115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23" y="5877274"/>
            <a:ext cx="1638540" cy="7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21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BB84D-2CD7-4621-ABEB-9AD003E7B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055" y="6704524"/>
            <a:ext cx="12202055" cy="153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91DA9-AA0F-4F78-88AA-381DEAFCC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48"/>
            <a:ext cx="12202055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998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59570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54629"/>
            <a:ext cx="11640616" cy="509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1168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781FAC-0729-4E85-B287-D91C2926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4629"/>
            <a:ext cx="11640616" cy="509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99424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3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1D8EA3-DF81-495A-883D-862D5DC68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420888"/>
            <a:ext cx="5222747" cy="19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968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00BAD8-72B9-44DA-A070-306E947A1F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65375" y="247191"/>
            <a:ext cx="9217025" cy="5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/>
              <a:t>Click to edit Master title style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174302819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E6353B8-3696-4319-A8F8-D77234373E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65375" y="247191"/>
            <a:ext cx="9217025" cy="5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/>
              <a:t>Click to edit Master title style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41860136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81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849712"/>
            <a:ext cx="3168352" cy="1158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9" y="404664"/>
            <a:ext cx="1327964" cy="67293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1692" y="2815925"/>
            <a:ext cx="7362460" cy="947764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79376" y="3899779"/>
            <a:ext cx="6607092" cy="1752600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3" y="5877274"/>
            <a:ext cx="1638540" cy="7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495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3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260648"/>
            <a:ext cx="1327964" cy="672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3" y="5877274"/>
            <a:ext cx="1638540" cy="755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1D8EA3-DF81-495A-883D-862D5DC68B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2471322"/>
            <a:ext cx="5222747" cy="19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29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E26E832-311F-473E-B0BD-E6C9907A9E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65375" y="247191"/>
            <a:ext cx="9217025" cy="5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/>
              <a:t>Click to edit Master title style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35389032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8925C1-2073-4BB7-9E5F-51B72BB630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65375" y="247191"/>
            <a:ext cx="9217025" cy="5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/>
              <a:t>Click to edit Master title style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304722149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5055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4" y="0"/>
            <a:ext cx="12202055" cy="980728"/>
          </a:xfrm>
          <a:prstGeom prst="rect">
            <a:avLst/>
          </a:prstGeom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71464" y="1412878"/>
            <a:ext cx="103109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F378A-C7B0-4376-BE4C-47C270FD65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47191"/>
            <a:ext cx="1440161" cy="52815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74DFC1-CD82-4B83-A7E4-49BCC64FF0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65375" y="247191"/>
            <a:ext cx="9217025" cy="5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/>
              <a:t>Click to edit Master title style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223084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2" r:id="rId2"/>
    <p:sldLayoutId id="2147483703" r:id="rId3"/>
    <p:sldLayoutId id="2147483704" r:id="rId4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5pPr>
      <a:lvl6pPr marL="457189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61942" indent="-361942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75000"/>
        <a:buFont typeface="Wingdings" pitchFamily="2" charset="2"/>
        <a:buChar char="§"/>
        <a:defRPr sz="360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723882" indent="-266693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SzPct val="75000"/>
        <a:buFont typeface="Wingdings" pitchFamily="2" charset="2"/>
        <a:buChar char="§"/>
        <a:defRPr lang="en-US" sz="3200" dirty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1162022" indent="-247644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•"/>
        <a:defRPr lang="en-US" sz="2800" dirty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619210" indent="-247644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§"/>
        <a:defRPr lang="en-US" sz="2800" dirty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75000"/>
        <a:buFont typeface="Arial" pitchFamily="34" charset="0"/>
        <a:buChar char="•"/>
        <a:defRPr lang="th-TH" sz="2800" dirty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8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4" y="0"/>
            <a:ext cx="12202055" cy="980728"/>
          </a:xfrm>
          <a:prstGeom prst="rect">
            <a:avLst/>
          </a:prstGeom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71588" y="1402753"/>
            <a:ext cx="10310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/>
              <a:t>Click to edit Master text styles</a:t>
            </a:r>
          </a:p>
          <a:p>
            <a:pPr lvl="1"/>
            <a:r>
              <a:rPr lang="en-US" altLang="th-TH" dirty="0"/>
              <a:t>Second level</a:t>
            </a:r>
          </a:p>
          <a:p>
            <a:pPr lvl="2"/>
            <a:r>
              <a:rPr lang="en-US" altLang="th-TH" dirty="0"/>
              <a:t>Third level</a:t>
            </a:r>
          </a:p>
          <a:p>
            <a:pPr lvl="3"/>
            <a:r>
              <a:rPr lang="en-US" altLang="th-TH" dirty="0"/>
              <a:t>Fourth level</a:t>
            </a:r>
          </a:p>
          <a:p>
            <a:pPr lvl="4"/>
            <a:r>
              <a:rPr lang="en-US" altLang="th-TH" dirty="0"/>
              <a:t>Fifth level</a:t>
            </a:r>
            <a:endParaRPr lang="th-TH" altLang="th-TH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2365375" y="247191"/>
            <a:ext cx="9217025" cy="5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/>
              <a:t>Click to edit Master title style</a:t>
            </a:r>
            <a:endParaRPr lang="th-TH" altLang="th-TH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53" y="5928716"/>
            <a:ext cx="1442147" cy="819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47191"/>
            <a:ext cx="1440161" cy="5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5pPr>
      <a:lvl6pPr marL="457189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61942" indent="-361942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75000"/>
        <a:buFont typeface="Wingdings" pitchFamily="2" charset="2"/>
        <a:buChar char="§"/>
        <a:defRPr lang="en-US" altLang="th-TH" sz="3600" dirty="0" smtClean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723882" indent="-266693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SzPct val="75000"/>
        <a:buFont typeface="Wingdings" pitchFamily="2" charset="2"/>
        <a:buChar char="§"/>
        <a:defRPr lang="en-US" altLang="th-TH" sz="3200" dirty="0" smtClean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1162022" indent="-247644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•"/>
        <a:defRPr lang="en-US" altLang="th-TH" sz="2800" dirty="0" smtClean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619210" indent="-247644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§"/>
        <a:defRPr lang="en-US" altLang="th-TH" sz="2800" dirty="0" smtClean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75000"/>
        <a:buFont typeface="Arial" pitchFamily="34" charset="0"/>
        <a:buChar char="•"/>
        <a:defRPr lang="th-TH" altLang="th-TH" sz="2800" dirty="0" smtClean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80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 b="14971"/>
          <a:stretch/>
        </p:blipFill>
        <p:spPr>
          <a:xfrm>
            <a:off x="-10054" y="6185829"/>
            <a:ext cx="12202055" cy="672171"/>
          </a:xfrm>
          <a:prstGeom prst="rect">
            <a:avLst/>
          </a:prstGeom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51384" y="254629"/>
            <a:ext cx="10945216" cy="5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/>
              <a:t>Click to edit Master title style</a:t>
            </a:r>
            <a:endParaRPr lang="th-TH" altLang="th-TH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1424" y="952383"/>
            <a:ext cx="10670976" cy="499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dirty="0"/>
              <a:t>Click to edit Master text styles</a:t>
            </a:r>
          </a:p>
          <a:p>
            <a:pPr lvl="1"/>
            <a:r>
              <a:rPr lang="en-US" altLang="th-TH" dirty="0"/>
              <a:t>Second level</a:t>
            </a:r>
          </a:p>
          <a:p>
            <a:pPr lvl="2"/>
            <a:r>
              <a:rPr lang="en-US" altLang="th-TH" dirty="0"/>
              <a:t>Third level</a:t>
            </a:r>
          </a:p>
          <a:p>
            <a:pPr lvl="3"/>
            <a:r>
              <a:rPr lang="en-US" altLang="th-TH" dirty="0"/>
              <a:t>Fourth level</a:t>
            </a:r>
          </a:p>
          <a:p>
            <a:pPr lvl="4"/>
            <a:r>
              <a:rPr lang="en-US" altLang="th-TH" dirty="0"/>
              <a:t>Fifth level</a:t>
            </a:r>
            <a:endParaRPr lang="th-TH" alt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1D269-0A6F-4AB1-AB03-72DB357991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2" y="6322384"/>
            <a:ext cx="1338825" cy="4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dia New" pitchFamily="34" charset="-34"/>
          <a:cs typeface="Cordia New" pitchFamily="34" charset="-34"/>
        </a:defRPr>
      </a:lvl5pPr>
      <a:lvl6pPr marL="457189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61942" indent="-361942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75000"/>
        <a:buFont typeface="Wingdings" pitchFamily="2" charset="2"/>
        <a:buChar char="§"/>
        <a:defRPr sz="360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723882" indent="-266693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SzPct val="75000"/>
        <a:buFont typeface="Wingdings" pitchFamily="2" charset="2"/>
        <a:buChar char="§"/>
        <a:defRPr lang="en-US" sz="3200" dirty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1162022" indent="-247644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•"/>
        <a:defRPr lang="en-US" sz="2800" dirty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619210" indent="-247644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§"/>
        <a:defRPr lang="en-US" sz="2800" dirty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75000"/>
        <a:buFont typeface="Arial" pitchFamily="34" charset="0"/>
        <a:buChar char="•"/>
        <a:defRPr lang="th-TH" sz="2800" dirty="0">
          <a:solidFill>
            <a:schemeClr val="tx1">
              <a:lumMod val="65000"/>
              <a:lumOff val="3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hyperlink" Target="https://en.wikipedia.org/wiki/Chiclet_keyboard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g"/><Relationship Id="rId11" Type="http://schemas.openxmlformats.org/officeDocument/2006/relationships/image" Target="../media/image31.jpg"/><Relationship Id="rId5" Type="http://schemas.openxmlformats.org/officeDocument/2006/relationships/hyperlink" Target="https://www.peoplematters.in/news/employee-engagement/63-indian-employees-overweight-study-22980" TargetMode="External"/><Relationship Id="rId10" Type="http://schemas.openxmlformats.org/officeDocument/2006/relationships/image" Target="../media/image30.jpg"/><Relationship Id="rId4" Type="http://schemas.openxmlformats.org/officeDocument/2006/relationships/image" Target="../media/image26.jp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dirty="0"/>
              <a:t>OUR CUSTOMERS</a:t>
            </a:r>
            <a:endParaRPr lang="th-TH" alt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49BAA-1923-40C8-8A02-8477326F8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233671"/>
            <a:ext cx="8900931" cy="5377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B37B-80D5-4C5F-9014-20DDB8F3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DCS Sales 2018-2022</a:t>
            </a:r>
            <a:endParaRPr lang="th-TH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F6DEB3-3F38-4924-945F-DBCD058D9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152976"/>
              </p:ext>
            </p:extLst>
          </p:nvPr>
        </p:nvGraphicFramePr>
        <p:xfrm>
          <a:off x="2500798" y="1700808"/>
          <a:ext cx="7190403" cy="468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F5302763-19B9-41D2-AA65-33594CE3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744" y="1227061"/>
            <a:ext cx="1173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Tahoma" pitchFamily="34" charset="0"/>
              </a:rPr>
              <a:t>Amount in Million Baht</a:t>
            </a:r>
            <a:endParaRPr lang="th-TH" sz="1200" dirty="0">
              <a:solidFill>
                <a:schemeClr val="bg1">
                  <a:lumMod val="50000"/>
                </a:schemeClr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1774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B3541-3538-4A3A-AE0A-EC61D1C9E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80" y="1638686"/>
            <a:ext cx="11351426" cy="41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768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4943872" y="2321004"/>
            <a:ext cx="7111149" cy="2215991"/>
          </a:xfrm>
          <a:noFill/>
        </p:spPr>
        <p:txBody>
          <a:bodyPr wrap="square">
            <a:spAutoFit/>
          </a:bodyPr>
          <a:lstStyle/>
          <a:p>
            <a:r>
              <a:rPr lang="en-US" altLang="th-TH" sz="13800" dirty="0"/>
              <a:t>WHY DCS ?</a:t>
            </a:r>
            <a:endParaRPr lang="th-TH" altLang="th-TH" sz="13800" dirty="0"/>
          </a:p>
        </p:txBody>
      </p:sp>
    </p:spTree>
    <p:extLst>
      <p:ext uri="{BB962C8B-B14F-4D97-AF65-F5344CB8AC3E}">
        <p14:creationId xmlns:p14="http://schemas.microsoft.com/office/powerpoint/2010/main" val="237748896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h-TH" sz="2800" dirty="0"/>
              <a:t>Over 35 years of experience and knowledge in Enterprise IT Environment</a:t>
            </a:r>
          </a:p>
          <a:p>
            <a:pPr eaLnBrk="1" hangingPunct="1"/>
            <a:r>
              <a:rPr lang="en-US" altLang="th-TH" sz="2800" dirty="0"/>
              <a:t>IT Solution Based provider </a:t>
            </a:r>
          </a:p>
          <a:p>
            <a:pPr eaLnBrk="1" hangingPunct="1"/>
            <a:r>
              <a:rPr lang="en-US" altLang="th-TH" sz="2800" dirty="0"/>
              <a:t>After sales supports &amp; services for all represented products</a:t>
            </a:r>
          </a:p>
          <a:p>
            <a:pPr eaLnBrk="1" hangingPunct="1"/>
            <a:r>
              <a:rPr lang="en-US" altLang="th-TH" sz="2800" dirty="0"/>
              <a:t>Well-trained Professional Staffs</a:t>
            </a:r>
          </a:p>
          <a:p>
            <a:pPr eaLnBrk="1" hangingPunct="1"/>
            <a:r>
              <a:rPr lang="en-US" altLang="th-TH" sz="2800" dirty="0"/>
              <a:t>Strong partnerships with world-class IT venders </a:t>
            </a:r>
            <a:r>
              <a:rPr lang="en-US" altLang="th-TH" sz="2800" dirty="0" err="1"/>
              <a:t>ie</a:t>
            </a:r>
            <a:r>
              <a:rPr lang="en-US" altLang="th-TH" sz="2800" dirty="0"/>
              <a:t> IBM, HP, Cisco, Dell, BMC, Oracle, Broadcom, etc.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DCS 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921089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 idx="4294967295"/>
          </p:nvPr>
        </p:nvSpPr>
        <p:spPr>
          <a:xfrm>
            <a:off x="551385" y="247650"/>
            <a:ext cx="11640616" cy="508000"/>
          </a:xfrm>
        </p:spPr>
        <p:txBody>
          <a:bodyPr/>
          <a:lstStyle/>
          <a:p>
            <a:r>
              <a:rPr lang="en-US" altLang="th-T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CULTURE</a:t>
            </a:r>
            <a:endParaRPr lang="th-TH" alt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501650"/>
            <a:ext cx="7279542" cy="552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2720" y="5949280"/>
            <a:ext cx="1584176" cy="7820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CHARACTERISTICS</a:t>
            </a:r>
            <a:endParaRPr lang="th-TH" dirty="0"/>
          </a:p>
        </p:txBody>
      </p:sp>
      <p:grpSp>
        <p:nvGrpSpPr>
          <p:cNvPr id="9" name="Group 8"/>
          <p:cNvGrpSpPr/>
          <p:nvPr/>
        </p:nvGrpSpPr>
        <p:grpSpPr>
          <a:xfrm>
            <a:off x="2711625" y="1196753"/>
            <a:ext cx="6983805" cy="5342037"/>
            <a:chOff x="873125" y="1255315"/>
            <a:chExt cx="6983805" cy="534203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561" y="1255315"/>
              <a:ext cx="5514932" cy="534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73125" y="4958137"/>
              <a:ext cx="6983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th-TH" b="0">
                  <a:solidFill>
                    <a:srgbClr val="5F5F5F"/>
                  </a:solidFill>
                  <a:latin typeface="Copperplate Gothic Light" pitchFamily="34" charset="0"/>
                </a:rPr>
                <a:t>Dedicated to Service Excellence</a:t>
              </a:r>
              <a:endParaRPr lang="th-TH" altLang="th-TH" b="0">
                <a:solidFill>
                  <a:srgbClr val="5F5F5F"/>
                </a:solidFill>
                <a:latin typeface="Copperplate Gothic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78086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ctrTitle" idx="4294967295"/>
          </p:nvPr>
        </p:nvSpPr>
        <p:spPr>
          <a:xfrm>
            <a:off x="2423592" y="4509120"/>
            <a:ext cx="6927850" cy="120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th-TH" sz="7200" dirty="0">
                <a:solidFill>
                  <a:schemeClr val="bg1">
                    <a:lumMod val="95000"/>
                  </a:schemeClr>
                </a:solidFill>
              </a:rPr>
              <a:t>T H A N K   Y O U</a:t>
            </a:r>
            <a:endParaRPr lang="th-TH" altLang="th-TH" sz="7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dirty="0"/>
              <a:t>OUR PREMISES</a:t>
            </a:r>
            <a:endParaRPr lang="th-TH" altLang="th-TH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A5F784-58E9-46D2-8CB4-7D509C344054}"/>
              </a:ext>
            </a:extLst>
          </p:cNvPr>
          <p:cNvGrpSpPr/>
          <p:nvPr/>
        </p:nvGrpSpPr>
        <p:grpSpPr>
          <a:xfrm>
            <a:off x="1023679" y="5461694"/>
            <a:ext cx="2270712" cy="885484"/>
            <a:chOff x="-746807" y="4128528"/>
            <a:chExt cx="3830397" cy="8854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BAFBD8-425E-4A99-9E88-DBFA804FF5D8}"/>
                </a:ext>
              </a:extLst>
            </p:cNvPr>
            <p:cNvSpPr txBox="1"/>
            <p:nvPr/>
          </p:nvSpPr>
          <p:spPr>
            <a:xfrm>
              <a:off x="-746807" y="4128528"/>
              <a:ext cx="38303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Head Office</a:t>
              </a:r>
              <a:b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</a:b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17CC94-053D-41DD-9D08-7F2A326D18DA}"/>
                </a:ext>
              </a:extLst>
            </p:cNvPr>
            <p:cNvSpPr txBox="1"/>
            <p:nvPr/>
          </p:nvSpPr>
          <p:spPr>
            <a:xfrm>
              <a:off x="-420131" y="4490792"/>
              <a:ext cx="329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 Premier Place, Srinakarin Road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FB9EAC-AF25-4516-B017-5CBC7AC27212}"/>
              </a:ext>
            </a:extLst>
          </p:cNvPr>
          <p:cNvGrpSpPr/>
          <p:nvPr/>
        </p:nvGrpSpPr>
        <p:grpSpPr>
          <a:xfrm>
            <a:off x="5144506" y="5380998"/>
            <a:ext cx="2382095" cy="1104451"/>
            <a:chOff x="2146646" y="2229320"/>
            <a:chExt cx="2030654" cy="110445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19D7FC-B708-4D9B-8EB0-C0695CE0B1FA}"/>
                </a:ext>
              </a:extLst>
            </p:cNvPr>
            <p:cNvSpPr txBox="1"/>
            <p:nvPr/>
          </p:nvSpPr>
          <p:spPr>
            <a:xfrm>
              <a:off x="2254361" y="2229320"/>
              <a:ext cx="1892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Branch I</a:t>
              </a:r>
              <a:endPara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19EEC2-FF0D-413A-89F0-837AFCBFB611}"/>
                </a:ext>
              </a:extLst>
            </p:cNvPr>
            <p:cNvSpPr txBox="1"/>
            <p:nvPr/>
          </p:nvSpPr>
          <p:spPr>
            <a:xfrm>
              <a:off x="2146646" y="2595107"/>
              <a:ext cx="20306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Bangkok Insurance/</a:t>
              </a:r>
              <a:b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YWCA Building,</a:t>
              </a:r>
              <a:b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South Sathorn Road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F71377-F29C-425A-916D-4A141FAD04B0}"/>
              </a:ext>
            </a:extLst>
          </p:cNvPr>
          <p:cNvGrpSpPr/>
          <p:nvPr/>
        </p:nvGrpSpPr>
        <p:grpSpPr>
          <a:xfrm>
            <a:off x="8718484" y="5496451"/>
            <a:ext cx="2667440" cy="673129"/>
            <a:chOff x="1553595" y="2218451"/>
            <a:chExt cx="3216753" cy="67312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6DD963-8604-460A-9C8A-3370691D2C4D}"/>
                </a:ext>
              </a:extLst>
            </p:cNvPr>
            <p:cNvSpPr txBox="1"/>
            <p:nvPr/>
          </p:nvSpPr>
          <p:spPr>
            <a:xfrm>
              <a:off x="1553595" y="2218451"/>
              <a:ext cx="3216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Eastern Expansion</a:t>
              </a:r>
              <a:endPara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255B10-245D-4679-ACBC-96258F53DE83}"/>
                </a:ext>
              </a:extLst>
            </p:cNvPr>
            <p:cNvSpPr txBox="1"/>
            <p:nvPr/>
          </p:nvSpPr>
          <p:spPr>
            <a:xfrm>
              <a:off x="1868783" y="2583803"/>
              <a:ext cx="2706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Pinthong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Industrial Estate 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79432498-B036-4F26-930C-9D4296CCE586}"/>
              </a:ext>
            </a:extLst>
          </p:cNvPr>
          <p:cNvSpPr>
            <a:spLocks noChangeAspect="1"/>
          </p:cNvSpPr>
          <p:nvPr/>
        </p:nvSpPr>
        <p:spPr>
          <a:xfrm>
            <a:off x="562438" y="1628800"/>
            <a:ext cx="3420000" cy="3420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090"/>
            </a:stretch>
          </a:blip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2A1427-9E7E-421B-BDFC-1DC1098BF4FB}"/>
              </a:ext>
            </a:extLst>
          </p:cNvPr>
          <p:cNvSpPr>
            <a:spLocks noChangeAspect="1"/>
          </p:cNvSpPr>
          <p:nvPr/>
        </p:nvSpPr>
        <p:spPr>
          <a:xfrm>
            <a:off x="4391527" y="1628800"/>
            <a:ext cx="3420000" cy="342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8B48AB-00DF-4A69-8138-6D77FC0981AA}"/>
              </a:ext>
            </a:extLst>
          </p:cNvPr>
          <p:cNvSpPr>
            <a:spLocks noChangeAspect="1"/>
          </p:cNvSpPr>
          <p:nvPr/>
        </p:nvSpPr>
        <p:spPr>
          <a:xfrm>
            <a:off x="8220616" y="1628800"/>
            <a:ext cx="3420000" cy="3420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001051EC-425F-4D1F-BAFB-E3477ECC3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50485" y="3380601"/>
            <a:ext cx="6858001" cy="9680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F010E01-AE26-43E1-957D-4AE6769A4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/>
          <a:stretch/>
        </p:blipFill>
        <p:spPr>
          <a:xfrm rot="5400000">
            <a:off x="-2775976" y="2779024"/>
            <a:ext cx="6858002" cy="129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0F8AE8-8F25-4218-BD40-0A03BDB32CB7}"/>
              </a:ext>
            </a:extLst>
          </p:cNvPr>
          <p:cNvSpPr/>
          <p:nvPr/>
        </p:nvSpPr>
        <p:spPr>
          <a:xfrm rot="16200000">
            <a:off x="-2189203" y="3192712"/>
            <a:ext cx="5718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</a:rPr>
              <a:t>Organizational Structure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862A4FC0-E297-4AA6-AFDD-65D946525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7388" y="3380602"/>
            <a:ext cx="6858001" cy="96806"/>
          </a:xfrm>
          <a:prstGeom prst="rect">
            <a:avLst/>
          </a:prstGeom>
        </p:spPr>
      </p:pic>
      <p:cxnSp>
        <p:nvCxnSpPr>
          <p:cNvPr id="182" name="Straight Connector 181"/>
          <p:cNvCxnSpPr>
            <a:cxnSpLocks/>
          </p:cNvCxnSpPr>
          <p:nvPr/>
        </p:nvCxnSpPr>
        <p:spPr>
          <a:xfrm>
            <a:off x="6736975" y="403554"/>
            <a:ext cx="0" cy="2109454"/>
          </a:xfrm>
          <a:prstGeom prst="line">
            <a:avLst/>
          </a:prstGeom>
          <a:ln w="12700">
            <a:solidFill>
              <a:srgbClr val="FDD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59B4C24-BAF3-49A2-9B5D-CF3C8321D6B1}"/>
              </a:ext>
            </a:extLst>
          </p:cNvPr>
          <p:cNvSpPr/>
          <p:nvPr/>
        </p:nvSpPr>
        <p:spPr>
          <a:xfrm>
            <a:off x="3035752" y="1412776"/>
            <a:ext cx="7207650" cy="532249"/>
          </a:xfrm>
          <a:custGeom>
            <a:avLst/>
            <a:gdLst>
              <a:gd name="connsiteX0" fmla="*/ 0 w 5935579"/>
              <a:gd name="connsiteY0" fmla="*/ 385011 h 401053"/>
              <a:gd name="connsiteX1" fmla="*/ 0 w 5935579"/>
              <a:gd name="connsiteY1" fmla="*/ 0 h 401053"/>
              <a:gd name="connsiteX2" fmla="*/ 5935579 w 5935579"/>
              <a:gd name="connsiteY2" fmla="*/ 0 h 401053"/>
              <a:gd name="connsiteX3" fmla="*/ 5935579 w 5935579"/>
              <a:gd name="connsiteY3" fmla="*/ 40105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5579" h="401053">
                <a:moveTo>
                  <a:pt x="0" y="385011"/>
                </a:moveTo>
                <a:lnTo>
                  <a:pt x="0" y="0"/>
                </a:lnTo>
                <a:lnTo>
                  <a:pt x="5935579" y="0"/>
                </a:lnTo>
                <a:lnTo>
                  <a:pt x="5935579" y="401053"/>
                </a:lnTo>
              </a:path>
            </a:pathLst>
          </a:custGeom>
          <a:ln w="12700">
            <a:solidFill>
              <a:srgbClr val="FDD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3600">
              <a:latin typeface="+mj-lt"/>
            </a:endParaRPr>
          </a:p>
        </p:txBody>
      </p:sp>
      <p:cxnSp>
        <p:nvCxnSpPr>
          <p:cNvPr id="221" name="Straight Connector 220"/>
          <p:cNvCxnSpPr>
            <a:cxnSpLocks/>
          </p:cNvCxnSpPr>
          <p:nvPr/>
        </p:nvCxnSpPr>
        <p:spPr>
          <a:xfrm flipH="1">
            <a:off x="1718695" y="1882728"/>
            <a:ext cx="20178" cy="4464000"/>
          </a:xfrm>
          <a:prstGeom prst="line">
            <a:avLst/>
          </a:prstGeom>
          <a:ln w="12700">
            <a:solidFill>
              <a:srgbClr val="49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3023456" y="1556792"/>
            <a:ext cx="0" cy="218748"/>
          </a:xfrm>
          <a:prstGeom prst="line">
            <a:avLst/>
          </a:prstGeom>
          <a:ln w="12700">
            <a:solidFill>
              <a:srgbClr val="FDD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9808841" y="1911018"/>
            <a:ext cx="1" cy="191838"/>
          </a:xfrm>
          <a:prstGeom prst="line">
            <a:avLst/>
          </a:prstGeom>
          <a:ln w="12700">
            <a:solidFill>
              <a:srgbClr val="FDD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15924" y="2197379"/>
            <a:ext cx="2977721" cy="574510"/>
          </a:xfrm>
          <a:prstGeom prst="rect">
            <a:avLst/>
          </a:prstGeom>
          <a:solidFill>
            <a:srgbClr val="EF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Sidthakorn Usanno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Director</a:t>
            </a:r>
            <a:endParaRPr lang="th-TH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Sukhumvit Tadmai Light" panose="02000506000000020004" pitchFamily="2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24DC12-405F-4A23-86F9-CFA1DF549F1C}"/>
              </a:ext>
            </a:extLst>
          </p:cNvPr>
          <p:cNvGrpSpPr/>
          <p:nvPr/>
        </p:nvGrpSpPr>
        <p:grpSpPr>
          <a:xfrm>
            <a:off x="4891849" y="148729"/>
            <a:ext cx="3690252" cy="1160262"/>
            <a:chOff x="3910082" y="1206266"/>
            <a:chExt cx="1605587" cy="461904"/>
          </a:xfrm>
        </p:grpSpPr>
        <p:sp>
          <p:nvSpPr>
            <p:cNvPr id="6" name="Rectangle 5"/>
            <p:cNvSpPr/>
            <p:nvPr/>
          </p:nvSpPr>
          <p:spPr>
            <a:xfrm>
              <a:off x="3910082" y="1206266"/>
              <a:ext cx="1605587" cy="284869"/>
            </a:xfrm>
            <a:prstGeom prst="rect">
              <a:avLst/>
            </a:prstGeom>
            <a:solidFill>
              <a:srgbClr val="FD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Sukhumvit Tadmai Bold" panose="02000506000000020004" pitchFamily="2" charset="-34"/>
                </a:rPr>
                <a:t>Chairman of</a:t>
              </a:r>
            </a:p>
            <a:p>
              <a:pPr algn="ctr"/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Sukhumvit Tadmai Bold" panose="02000506000000020004" pitchFamily="2" charset="-34"/>
                </a:rPr>
                <a:t> the Executive Committee</a:t>
              </a:r>
              <a:endParaRPr lang="th-TH" sz="2400" b="1" dirty="0">
                <a:solidFill>
                  <a:schemeClr val="bg2">
                    <a:lumMod val="10000"/>
                  </a:schemeClr>
                </a:solidFill>
                <a:latin typeface="+mj-lt"/>
                <a:cs typeface="Sukhumvit Tadmai Bold" panose="02000506000000020004" pitchFamily="2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10150" y="1482572"/>
              <a:ext cx="1605452" cy="185598"/>
            </a:xfrm>
            <a:prstGeom prst="rect">
              <a:avLst/>
            </a:prstGeom>
            <a:solidFill>
              <a:srgbClr val="EFEF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+mj-lt"/>
                  <a:cs typeface="Sukhumvit Tadmai Bold" panose="02000506000000020004" pitchFamily="2" charset="-34"/>
                </a:rPr>
                <a:t>Wanna</a:t>
              </a:r>
              <a:r>
                <a:rPr lang="en-US" sz="2000" dirty="0">
                  <a:solidFill>
                    <a:schemeClr val="tx1"/>
                  </a:solidFill>
                  <a:latin typeface="+mj-lt"/>
                  <a:cs typeface="Sukhumvit Tadmai Bold" panose="02000506000000020004" pitchFamily="2" charset="-34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+mj-lt"/>
                  <a:cs typeface="Sukhumvit Tadmai Bold" panose="02000506000000020004" pitchFamily="2" charset="-34"/>
                </a:rPr>
                <a:t>Kolsrichai</a:t>
              </a:r>
              <a:endParaRPr lang="th-TH" sz="2000" dirty="0">
                <a:solidFill>
                  <a:schemeClr val="tx1"/>
                </a:solidFill>
                <a:latin typeface="+mj-lt"/>
                <a:cs typeface="Sukhumvit Tadmai Bold" panose="02000506000000020004" pitchFamily="2" charset="-3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615924" y="1561737"/>
            <a:ext cx="2977721" cy="638128"/>
          </a:xfrm>
          <a:prstGeom prst="rect">
            <a:avLst/>
          </a:prstGeom>
          <a:solidFill>
            <a:srgbClr val="49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j-lt"/>
                <a:cs typeface="Sukhumvit Tadmai Bold" panose="02000506000000020004" pitchFamily="2" charset="-34"/>
              </a:rPr>
              <a:t>Enterprise Systems &amp; Infrastructure Business</a:t>
            </a:r>
            <a:endParaRPr lang="th-TH" sz="1800" b="1" dirty="0">
              <a:latin typeface="+mj-lt"/>
              <a:cs typeface="Sukhumvit Tadmai Bold" panose="02000506000000020004" pitchFamily="2" charset="-3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706522" y="1630803"/>
            <a:ext cx="2977009" cy="638128"/>
          </a:xfrm>
          <a:prstGeom prst="rect">
            <a:avLst/>
          </a:prstGeom>
          <a:solidFill>
            <a:srgbClr val="3A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j-lt"/>
                <a:cs typeface="Sukhumvit Tadmai Bold" panose="02000506000000020004" pitchFamily="2" charset="-34"/>
              </a:rPr>
              <a:t>Corporate Support</a:t>
            </a:r>
            <a:endParaRPr lang="th-TH" sz="1800" b="1" dirty="0">
              <a:latin typeface="+mj-lt"/>
              <a:cs typeface="Sukhumvit Tadmai Bold" panose="02000506000000020004" pitchFamily="2" charset="-34"/>
            </a:endParaRP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A97A6D8E-DCF7-4B04-AF23-9134B3EAEF88}"/>
              </a:ext>
            </a:extLst>
          </p:cNvPr>
          <p:cNvCxnSpPr>
            <a:cxnSpLocks/>
          </p:cNvCxnSpPr>
          <p:nvPr/>
        </p:nvCxnSpPr>
        <p:spPr>
          <a:xfrm>
            <a:off x="8808064" y="2209143"/>
            <a:ext cx="16992" cy="2898725"/>
          </a:xfrm>
          <a:prstGeom prst="line">
            <a:avLst/>
          </a:prstGeom>
          <a:ln w="12700">
            <a:solidFill>
              <a:srgbClr val="3AB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2D552C-7C1E-E9FD-24B9-A97085D06B90}"/>
              </a:ext>
            </a:extLst>
          </p:cNvPr>
          <p:cNvGrpSpPr/>
          <p:nvPr/>
        </p:nvGrpSpPr>
        <p:grpSpPr>
          <a:xfrm>
            <a:off x="1703512" y="2922941"/>
            <a:ext cx="2713294" cy="519540"/>
            <a:chOff x="1703512" y="2922941"/>
            <a:chExt cx="2713294" cy="519540"/>
          </a:xfrm>
        </p:grpSpPr>
        <p:grpSp>
          <p:nvGrpSpPr>
            <p:cNvPr id="212" name="Group 211"/>
            <p:cNvGrpSpPr/>
            <p:nvPr/>
          </p:nvGrpSpPr>
          <p:grpSpPr>
            <a:xfrm>
              <a:off x="1703512" y="3146702"/>
              <a:ext cx="531648" cy="72022"/>
              <a:chOff x="4660710" y="2603905"/>
              <a:chExt cx="572068" cy="61415"/>
            </a:xfrm>
            <a:solidFill>
              <a:srgbClr val="497ABD"/>
            </a:solidFill>
          </p:grpSpPr>
          <p:cxnSp>
            <p:nvCxnSpPr>
              <p:cNvPr id="213" name="Straight Connector 212"/>
              <p:cNvCxnSpPr/>
              <p:nvPr/>
            </p:nvCxnSpPr>
            <p:spPr>
              <a:xfrm>
                <a:off x="4691417" y="2634612"/>
                <a:ext cx="541361" cy="0"/>
              </a:xfrm>
              <a:prstGeom prst="line">
                <a:avLst/>
              </a:prstGeom>
              <a:grpFill/>
              <a:ln w="12700">
                <a:solidFill>
                  <a:srgbClr val="497A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Oval 213"/>
              <p:cNvSpPr/>
              <p:nvPr/>
            </p:nvSpPr>
            <p:spPr>
              <a:xfrm>
                <a:off x="4660710" y="2603905"/>
                <a:ext cx="61415" cy="61415"/>
              </a:xfrm>
              <a:prstGeom prst="ellipse">
                <a:avLst/>
              </a:prstGeom>
              <a:grpFill/>
              <a:ln>
                <a:solidFill>
                  <a:srgbClr val="497A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800">
                  <a:latin typeface="+mj-lt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950751" y="2922941"/>
              <a:ext cx="2466055" cy="519540"/>
            </a:xfrm>
            <a:prstGeom prst="rect">
              <a:avLst/>
            </a:prstGeom>
            <a:solidFill>
              <a:srgbClr val="497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Server &amp; Storage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A57089-716F-CFB0-2DA1-428429F08718}"/>
              </a:ext>
            </a:extLst>
          </p:cNvPr>
          <p:cNvGrpSpPr/>
          <p:nvPr/>
        </p:nvGrpSpPr>
        <p:grpSpPr>
          <a:xfrm>
            <a:off x="1703512" y="3557012"/>
            <a:ext cx="2713239" cy="519540"/>
            <a:chOff x="1703512" y="3557012"/>
            <a:chExt cx="2713239" cy="519540"/>
          </a:xfrm>
        </p:grpSpPr>
        <p:grpSp>
          <p:nvGrpSpPr>
            <p:cNvPr id="215" name="Group 214"/>
            <p:cNvGrpSpPr/>
            <p:nvPr/>
          </p:nvGrpSpPr>
          <p:grpSpPr>
            <a:xfrm>
              <a:off x="1703512" y="3780771"/>
              <a:ext cx="531648" cy="72022"/>
              <a:chOff x="4660710" y="3204120"/>
              <a:chExt cx="572068" cy="61415"/>
            </a:xfrm>
            <a:solidFill>
              <a:srgbClr val="497ABD"/>
            </a:solidFill>
          </p:grpSpPr>
          <p:cxnSp>
            <p:nvCxnSpPr>
              <p:cNvPr id="216" name="Straight Connector 215"/>
              <p:cNvCxnSpPr/>
              <p:nvPr/>
            </p:nvCxnSpPr>
            <p:spPr>
              <a:xfrm>
                <a:off x="4691417" y="3234827"/>
                <a:ext cx="541361" cy="0"/>
              </a:xfrm>
              <a:prstGeom prst="line">
                <a:avLst/>
              </a:prstGeom>
              <a:grpFill/>
              <a:ln w="12700">
                <a:solidFill>
                  <a:srgbClr val="497A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/>
              <p:cNvSpPr/>
              <p:nvPr/>
            </p:nvSpPr>
            <p:spPr>
              <a:xfrm>
                <a:off x="4660710" y="3204120"/>
                <a:ext cx="61415" cy="61415"/>
              </a:xfrm>
              <a:prstGeom prst="ellipse">
                <a:avLst/>
              </a:prstGeom>
              <a:grpFill/>
              <a:ln>
                <a:solidFill>
                  <a:srgbClr val="497A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800">
                  <a:latin typeface="+mj-lt"/>
                </a:endParaRPr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1950751" y="3557012"/>
              <a:ext cx="2466000" cy="519540"/>
            </a:xfrm>
            <a:prstGeom prst="rect">
              <a:avLst/>
            </a:prstGeom>
            <a:solidFill>
              <a:srgbClr val="497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Network Infrastructure</a:t>
              </a:r>
              <a:endParaRPr lang="th-TH" sz="1600" dirty="0">
                <a:latin typeface="+mj-lt"/>
                <a:cs typeface="Sukhumvit Tadmai Bold" panose="02000506000000020004" pitchFamily="2" charset="-3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F27771-BCC2-A16B-71AD-180077236D94}"/>
              </a:ext>
            </a:extLst>
          </p:cNvPr>
          <p:cNvGrpSpPr/>
          <p:nvPr/>
        </p:nvGrpSpPr>
        <p:grpSpPr>
          <a:xfrm>
            <a:off x="1703512" y="4191083"/>
            <a:ext cx="2713239" cy="519540"/>
            <a:chOff x="1703512" y="4191083"/>
            <a:chExt cx="2713239" cy="519540"/>
          </a:xfrm>
        </p:grpSpPr>
        <p:grpSp>
          <p:nvGrpSpPr>
            <p:cNvPr id="206" name="Group 205"/>
            <p:cNvGrpSpPr/>
            <p:nvPr/>
          </p:nvGrpSpPr>
          <p:grpSpPr>
            <a:xfrm>
              <a:off x="1703512" y="4414842"/>
              <a:ext cx="531648" cy="72022"/>
              <a:chOff x="4660710" y="3829561"/>
              <a:chExt cx="572068" cy="61415"/>
            </a:xfrm>
            <a:solidFill>
              <a:srgbClr val="497ABD"/>
            </a:solidFill>
          </p:grpSpPr>
          <p:cxnSp>
            <p:nvCxnSpPr>
              <p:cNvPr id="207" name="Straight Connector 206"/>
              <p:cNvCxnSpPr/>
              <p:nvPr/>
            </p:nvCxnSpPr>
            <p:spPr>
              <a:xfrm>
                <a:off x="4691417" y="3860268"/>
                <a:ext cx="541361" cy="0"/>
              </a:xfrm>
              <a:prstGeom prst="line">
                <a:avLst/>
              </a:prstGeom>
              <a:grpFill/>
              <a:ln w="12700">
                <a:solidFill>
                  <a:srgbClr val="497A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Oval 207"/>
              <p:cNvSpPr/>
              <p:nvPr/>
            </p:nvSpPr>
            <p:spPr>
              <a:xfrm>
                <a:off x="4660710" y="3829561"/>
                <a:ext cx="61415" cy="61415"/>
              </a:xfrm>
              <a:prstGeom prst="ellipse">
                <a:avLst/>
              </a:prstGeom>
              <a:grpFill/>
              <a:ln>
                <a:solidFill>
                  <a:srgbClr val="497A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800">
                  <a:latin typeface="+mj-lt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1950751" y="4191083"/>
              <a:ext cx="2466000" cy="519540"/>
            </a:xfrm>
            <a:prstGeom prst="rect">
              <a:avLst/>
            </a:prstGeom>
            <a:solidFill>
              <a:srgbClr val="497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Security Infrastructure</a:t>
              </a:r>
              <a:endParaRPr lang="th-TH" sz="1600" dirty="0">
                <a:latin typeface="+mj-lt"/>
                <a:cs typeface="Sukhumvit Tadmai Bold" panose="02000506000000020004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4425EC-FF6B-1950-AB0D-16014A7B5AFD}"/>
              </a:ext>
            </a:extLst>
          </p:cNvPr>
          <p:cNvGrpSpPr/>
          <p:nvPr/>
        </p:nvGrpSpPr>
        <p:grpSpPr>
          <a:xfrm>
            <a:off x="1703512" y="5459225"/>
            <a:ext cx="2713239" cy="519540"/>
            <a:chOff x="1703512" y="5459225"/>
            <a:chExt cx="2713239" cy="519540"/>
          </a:xfrm>
        </p:grpSpPr>
        <p:grpSp>
          <p:nvGrpSpPr>
            <p:cNvPr id="218" name="Group 217"/>
            <p:cNvGrpSpPr/>
            <p:nvPr/>
          </p:nvGrpSpPr>
          <p:grpSpPr>
            <a:xfrm>
              <a:off x="1703512" y="5682984"/>
              <a:ext cx="531648" cy="72022"/>
              <a:chOff x="4660710" y="3829561"/>
              <a:chExt cx="572068" cy="61415"/>
            </a:xfrm>
            <a:solidFill>
              <a:srgbClr val="497ABD"/>
            </a:solidFill>
          </p:grpSpPr>
          <p:cxnSp>
            <p:nvCxnSpPr>
              <p:cNvPr id="219" name="Straight Connector 218"/>
              <p:cNvCxnSpPr/>
              <p:nvPr/>
            </p:nvCxnSpPr>
            <p:spPr>
              <a:xfrm>
                <a:off x="4691417" y="3860268"/>
                <a:ext cx="541361" cy="0"/>
              </a:xfrm>
              <a:prstGeom prst="line">
                <a:avLst/>
              </a:prstGeom>
              <a:grpFill/>
              <a:ln w="12700">
                <a:solidFill>
                  <a:srgbClr val="497A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Oval 219"/>
              <p:cNvSpPr/>
              <p:nvPr/>
            </p:nvSpPr>
            <p:spPr>
              <a:xfrm>
                <a:off x="4660710" y="3829561"/>
                <a:ext cx="61415" cy="61415"/>
              </a:xfrm>
              <a:prstGeom prst="ellipse">
                <a:avLst/>
              </a:prstGeom>
              <a:grpFill/>
              <a:ln>
                <a:solidFill>
                  <a:srgbClr val="497A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800">
                  <a:latin typeface="+mj-lt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1950751" y="5459225"/>
              <a:ext cx="2466000" cy="519540"/>
            </a:xfrm>
            <a:prstGeom prst="rect">
              <a:avLst/>
            </a:prstGeom>
            <a:solidFill>
              <a:srgbClr val="497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Eastern Expansion Linkage</a:t>
              </a:r>
              <a:endParaRPr lang="th-TH" sz="1600" dirty="0">
                <a:latin typeface="+mj-lt"/>
                <a:cs typeface="Sukhumvit Tadmai Bold" panose="02000506000000020004" pitchFamily="2" charset="-34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102ED7-27F3-488B-2AAE-77DA9351B947}"/>
              </a:ext>
            </a:extLst>
          </p:cNvPr>
          <p:cNvGrpSpPr/>
          <p:nvPr/>
        </p:nvGrpSpPr>
        <p:grpSpPr>
          <a:xfrm>
            <a:off x="1703512" y="6093296"/>
            <a:ext cx="2713239" cy="519540"/>
            <a:chOff x="1703512" y="6093296"/>
            <a:chExt cx="2713239" cy="51954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80932C0-8DA9-4EF2-A0CC-B8E33299647D}"/>
                </a:ext>
              </a:extLst>
            </p:cNvPr>
            <p:cNvGrpSpPr/>
            <p:nvPr/>
          </p:nvGrpSpPr>
          <p:grpSpPr>
            <a:xfrm>
              <a:off x="1703512" y="6317055"/>
              <a:ext cx="531648" cy="72022"/>
              <a:chOff x="4660710" y="3829561"/>
              <a:chExt cx="572068" cy="61415"/>
            </a:xfrm>
            <a:solidFill>
              <a:srgbClr val="497ABD"/>
            </a:solidFill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8667E6D-7D2E-4741-A399-85F1D68CB090}"/>
                  </a:ext>
                </a:extLst>
              </p:cNvPr>
              <p:cNvCxnSpPr/>
              <p:nvPr/>
            </p:nvCxnSpPr>
            <p:spPr>
              <a:xfrm>
                <a:off x="4691417" y="3860268"/>
                <a:ext cx="541361" cy="0"/>
              </a:xfrm>
              <a:prstGeom prst="line">
                <a:avLst/>
              </a:prstGeom>
              <a:grpFill/>
              <a:ln w="12700">
                <a:solidFill>
                  <a:srgbClr val="497A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41D6168-F6ED-4F61-B022-C9A0A1127B5C}"/>
                  </a:ext>
                </a:extLst>
              </p:cNvPr>
              <p:cNvSpPr/>
              <p:nvPr/>
            </p:nvSpPr>
            <p:spPr>
              <a:xfrm>
                <a:off x="4660710" y="3829561"/>
                <a:ext cx="61415" cy="61415"/>
              </a:xfrm>
              <a:prstGeom prst="ellipse">
                <a:avLst/>
              </a:prstGeom>
              <a:grpFill/>
              <a:ln>
                <a:solidFill>
                  <a:srgbClr val="497A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800">
                  <a:latin typeface="+mj-lt"/>
                </a:endParaRP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3F7011C-9824-4649-B81D-FF0ADE3B7E27}"/>
                </a:ext>
              </a:extLst>
            </p:cNvPr>
            <p:cNvSpPr/>
            <p:nvPr/>
          </p:nvSpPr>
          <p:spPr>
            <a:xfrm>
              <a:off x="1950751" y="6093296"/>
              <a:ext cx="2466000" cy="519540"/>
            </a:xfrm>
            <a:prstGeom prst="rect">
              <a:avLst/>
            </a:prstGeom>
            <a:solidFill>
              <a:srgbClr val="497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Strategic Management Group</a:t>
              </a:r>
              <a:endParaRPr lang="th-TH" sz="1600" dirty="0">
                <a:latin typeface="+mj-lt"/>
                <a:cs typeface="Sukhumvit Tadmai Bold" panose="02000506000000020004" pitchFamily="2" charset="-34"/>
              </a:endParaRPr>
            </a:p>
          </p:txBody>
        </p:sp>
      </p:grpSp>
      <p:cxnSp>
        <p:nvCxnSpPr>
          <p:cNvPr id="187" name="Straight Connector 186"/>
          <p:cNvCxnSpPr>
            <a:cxnSpLocks/>
            <a:endCxn id="236" idx="4"/>
          </p:cNvCxnSpPr>
          <p:nvPr/>
        </p:nvCxnSpPr>
        <p:spPr>
          <a:xfrm flipH="1">
            <a:off x="5284744" y="2120457"/>
            <a:ext cx="17206" cy="2366407"/>
          </a:xfrm>
          <a:prstGeom prst="line">
            <a:avLst/>
          </a:prstGeom>
          <a:ln w="12700">
            <a:solidFill>
              <a:srgbClr val="F99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D02EA9-0508-1187-84EF-1BE8DADB6B4D}"/>
              </a:ext>
            </a:extLst>
          </p:cNvPr>
          <p:cNvGrpSpPr/>
          <p:nvPr/>
        </p:nvGrpSpPr>
        <p:grpSpPr>
          <a:xfrm>
            <a:off x="5256206" y="3557012"/>
            <a:ext cx="2815955" cy="519540"/>
            <a:chOff x="5256206" y="3557012"/>
            <a:chExt cx="2815955" cy="519540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70D7312-4AD4-4142-A6BC-69A9124E77E2}"/>
                </a:ext>
              </a:extLst>
            </p:cNvPr>
            <p:cNvSpPr/>
            <p:nvPr/>
          </p:nvSpPr>
          <p:spPr>
            <a:xfrm>
              <a:off x="5419850" y="3557012"/>
              <a:ext cx="2652311" cy="519540"/>
            </a:xfrm>
            <a:prstGeom prst="rect">
              <a:avLst/>
            </a:prstGeom>
            <a:solidFill>
              <a:srgbClr val="F99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Delivery &amp; IT Service</a:t>
              </a:r>
            </a:p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Management</a:t>
              </a:r>
              <a:endParaRPr lang="th-TH" sz="1600" dirty="0">
                <a:latin typeface="+mj-lt"/>
                <a:cs typeface="Sukhumvit Tadmai Bold" panose="02000506000000020004" pitchFamily="2" charset="-34"/>
              </a:endParaRP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258F6F48-2122-41BC-8F2A-6E2C073863AB}"/>
                </a:ext>
              </a:extLst>
            </p:cNvPr>
            <p:cNvGrpSpPr/>
            <p:nvPr/>
          </p:nvGrpSpPr>
          <p:grpSpPr>
            <a:xfrm>
              <a:off x="5256206" y="3780771"/>
              <a:ext cx="531648" cy="72022"/>
              <a:chOff x="4660710" y="2603905"/>
              <a:chExt cx="572068" cy="61415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94952C2-0707-40A1-AB03-623A0B1D5E2C}"/>
                  </a:ext>
                </a:extLst>
              </p:cNvPr>
              <p:cNvCxnSpPr/>
              <p:nvPr/>
            </p:nvCxnSpPr>
            <p:spPr>
              <a:xfrm>
                <a:off x="4691417" y="2634612"/>
                <a:ext cx="541361" cy="0"/>
              </a:xfrm>
              <a:prstGeom prst="line">
                <a:avLst/>
              </a:prstGeom>
              <a:ln w="12700">
                <a:solidFill>
                  <a:srgbClr val="F999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561D684B-B3C8-4A89-97A8-76ED6F5B9892}"/>
                  </a:ext>
                </a:extLst>
              </p:cNvPr>
              <p:cNvSpPr/>
              <p:nvPr/>
            </p:nvSpPr>
            <p:spPr>
              <a:xfrm>
                <a:off x="4660710" y="2603905"/>
                <a:ext cx="61415" cy="61415"/>
              </a:xfrm>
              <a:prstGeom prst="ellipse">
                <a:avLst/>
              </a:prstGeom>
              <a:solidFill>
                <a:srgbClr val="F99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+mj-lt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00A696-AD8B-6A50-8001-4C1E5ECC3C3C}"/>
              </a:ext>
            </a:extLst>
          </p:cNvPr>
          <p:cNvGrpSpPr/>
          <p:nvPr/>
        </p:nvGrpSpPr>
        <p:grpSpPr>
          <a:xfrm>
            <a:off x="5256206" y="2922941"/>
            <a:ext cx="2815955" cy="519540"/>
            <a:chOff x="5256206" y="2922941"/>
            <a:chExt cx="2815955" cy="519540"/>
          </a:xfrm>
        </p:grpSpPr>
        <p:sp>
          <p:nvSpPr>
            <p:cNvPr id="92" name="Rectangle 91"/>
            <p:cNvSpPr/>
            <p:nvPr/>
          </p:nvSpPr>
          <p:spPr>
            <a:xfrm>
              <a:off x="5419850" y="2922941"/>
              <a:ext cx="2652311" cy="519540"/>
            </a:xfrm>
            <a:prstGeom prst="rect">
              <a:avLst/>
            </a:prstGeom>
            <a:solidFill>
              <a:srgbClr val="F99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IT Managed Service &amp;</a:t>
              </a:r>
            </a:p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Application Managed Service</a:t>
              </a:r>
              <a:endParaRPr lang="th-TH" sz="1600" dirty="0">
                <a:latin typeface="+mj-lt"/>
                <a:cs typeface="Sukhumvit Tadmai Bold" panose="02000506000000020004" pitchFamily="2" charset="-34"/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5256206" y="3146700"/>
              <a:ext cx="531648" cy="72022"/>
              <a:chOff x="4660710" y="2603905"/>
              <a:chExt cx="572068" cy="6141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4691417" y="2634612"/>
                <a:ext cx="541361" cy="0"/>
              </a:xfrm>
              <a:prstGeom prst="line">
                <a:avLst/>
              </a:prstGeom>
              <a:ln w="12700">
                <a:solidFill>
                  <a:srgbClr val="F999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/>
              <p:cNvSpPr/>
              <p:nvPr/>
            </p:nvSpPr>
            <p:spPr>
              <a:xfrm>
                <a:off x="4660710" y="2603905"/>
                <a:ext cx="61415" cy="61415"/>
              </a:xfrm>
              <a:prstGeom prst="ellipse">
                <a:avLst/>
              </a:prstGeom>
              <a:solidFill>
                <a:srgbClr val="F99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+mj-lt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47767F-00FB-B331-2C81-9F5EC083D45B}"/>
              </a:ext>
            </a:extLst>
          </p:cNvPr>
          <p:cNvGrpSpPr/>
          <p:nvPr/>
        </p:nvGrpSpPr>
        <p:grpSpPr>
          <a:xfrm>
            <a:off x="5256206" y="4191083"/>
            <a:ext cx="2815955" cy="519540"/>
            <a:chOff x="5256206" y="4192733"/>
            <a:chExt cx="2815955" cy="519540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DF60703A-4392-4023-9323-4F417B36E606}"/>
                </a:ext>
              </a:extLst>
            </p:cNvPr>
            <p:cNvSpPr/>
            <p:nvPr/>
          </p:nvSpPr>
          <p:spPr>
            <a:xfrm>
              <a:off x="5419850" y="4192733"/>
              <a:ext cx="2652311" cy="519540"/>
            </a:xfrm>
            <a:prstGeom prst="rect">
              <a:avLst/>
            </a:prstGeom>
            <a:solidFill>
              <a:srgbClr val="F99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Sukhumvit Tadmai Bold" panose="02000506000000020004" pitchFamily="2" charset="-34"/>
                </a:rPr>
                <a:t>Professional Multimedia Solutions</a:t>
              </a:r>
              <a:endParaRPr lang="th-TH" sz="1600" dirty="0">
                <a:cs typeface="Sukhumvit Tadmai Bold" panose="02000506000000020004" pitchFamily="2" charset="-34"/>
              </a:endParaRP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6F316646-88E6-4062-90B6-8A2E8C61621B}"/>
                </a:ext>
              </a:extLst>
            </p:cNvPr>
            <p:cNvGrpSpPr/>
            <p:nvPr/>
          </p:nvGrpSpPr>
          <p:grpSpPr>
            <a:xfrm>
              <a:off x="5256206" y="4416492"/>
              <a:ext cx="531648" cy="72022"/>
              <a:chOff x="4660710" y="2603905"/>
              <a:chExt cx="572068" cy="61415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4088E8CD-DBC6-4A43-98F8-72E8100870C1}"/>
                  </a:ext>
                </a:extLst>
              </p:cNvPr>
              <p:cNvCxnSpPr/>
              <p:nvPr/>
            </p:nvCxnSpPr>
            <p:spPr>
              <a:xfrm>
                <a:off x="4691417" y="2634612"/>
                <a:ext cx="541361" cy="0"/>
              </a:xfrm>
              <a:prstGeom prst="line">
                <a:avLst/>
              </a:prstGeom>
              <a:ln w="12700">
                <a:solidFill>
                  <a:srgbClr val="F999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ED7AE881-C94D-4627-A23F-4386D6D1004F}"/>
                  </a:ext>
                </a:extLst>
              </p:cNvPr>
              <p:cNvSpPr/>
              <p:nvPr/>
            </p:nvSpPr>
            <p:spPr>
              <a:xfrm>
                <a:off x="4660710" y="2603905"/>
                <a:ext cx="61415" cy="61415"/>
              </a:xfrm>
              <a:prstGeom prst="ellipse">
                <a:avLst/>
              </a:prstGeom>
              <a:solidFill>
                <a:srgbClr val="F99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+mj-lt"/>
                </a:endParaRPr>
              </a:p>
            </p:txBody>
          </p:sp>
        </p:grpSp>
      </p:grpSp>
      <p:sp>
        <p:nvSpPr>
          <p:cNvPr id="88" name="Rectangle 87"/>
          <p:cNvSpPr/>
          <p:nvPr/>
        </p:nvSpPr>
        <p:spPr>
          <a:xfrm>
            <a:off x="5195554" y="1561205"/>
            <a:ext cx="2977720" cy="638660"/>
          </a:xfrm>
          <a:prstGeom prst="rect">
            <a:avLst/>
          </a:prstGeom>
          <a:solidFill>
            <a:srgbClr val="F99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+mj-lt"/>
                <a:cs typeface="Sukhumvit Tadmai Bold" panose="02000506000000020004" pitchFamily="2" charset="-34"/>
              </a:rPr>
              <a:t>Digital Solutions Business</a:t>
            </a:r>
            <a:endParaRPr lang="th-TH" sz="1800" b="1" dirty="0">
              <a:latin typeface="+mj-lt"/>
              <a:cs typeface="Sukhumvit Tadmai Bold" panose="0200050600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F1943-03ED-6626-4057-0D20C3F0AF1B}"/>
              </a:ext>
            </a:extLst>
          </p:cNvPr>
          <p:cNvSpPr/>
          <p:nvPr/>
        </p:nvSpPr>
        <p:spPr>
          <a:xfrm>
            <a:off x="5195553" y="2197379"/>
            <a:ext cx="2977721" cy="574510"/>
          </a:xfrm>
          <a:prstGeom prst="rect">
            <a:avLst/>
          </a:prstGeom>
          <a:solidFill>
            <a:srgbClr val="EF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Wanna Kolsrichai</a:t>
            </a:r>
          </a:p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Director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(Acting)</a:t>
            </a:r>
            <a:endParaRPr lang="th-TH" sz="1400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Sukhumvit Tadmai Light" panose="02000506000000020004" pitchFamily="2" charset="-3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1AE478-9B4A-E5C4-ED08-C3481FC53552}"/>
              </a:ext>
            </a:extLst>
          </p:cNvPr>
          <p:cNvGrpSpPr/>
          <p:nvPr/>
        </p:nvGrpSpPr>
        <p:grpSpPr>
          <a:xfrm>
            <a:off x="1703512" y="5048913"/>
            <a:ext cx="531648" cy="72022"/>
            <a:chOff x="4660710" y="3829561"/>
            <a:chExt cx="572068" cy="61415"/>
          </a:xfrm>
          <a:solidFill>
            <a:srgbClr val="497ABD"/>
          </a:solidFill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F4BD53-7F5F-C789-5ACE-F87E6F1590C7}"/>
                </a:ext>
              </a:extLst>
            </p:cNvPr>
            <p:cNvCxnSpPr/>
            <p:nvPr/>
          </p:nvCxnSpPr>
          <p:spPr>
            <a:xfrm>
              <a:off x="4691417" y="3860268"/>
              <a:ext cx="541361" cy="0"/>
            </a:xfrm>
            <a:prstGeom prst="line">
              <a:avLst/>
            </a:prstGeom>
            <a:grpFill/>
            <a:ln w="12700">
              <a:solidFill>
                <a:srgbClr val="497A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7F8432B-2F49-0B5A-05B2-BF42EBB0C9D0}"/>
                </a:ext>
              </a:extLst>
            </p:cNvPr>
            <p:cNvSpPr/>
            <p:nvPr/>
          </p:nvSpPr>
          <p:spPr>
            <a:xfrm>
              <a:off x="4660710" y="3829561"/>
              <a:ext cx="61415" cy="61415"/>
            </a:xfrm>
            <a:prstGeom prst="ellipse">
              <a:avLst/>
            </a:prstGeom>
            <a:grpFill/>
            <a:ln>
              <a:solidFill>
                <a:srgbClr val="497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800"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795591D-C41F-4B5D-32E4-C691DE57B471}"/>
              </a:ext>
            </a:extLst>
          </p:cNvPr>
          <p:cNvSpPr/>
          <p:nvPr/>
        </p:nvSpPr>
        <p:spPr>
          <a:xfrm>
            <a:off x="1950751" y="4825154"/>
            <a:ext cx="2466000" cy="519540"/>
          </a:xfrm>
          <a:prstGeom prst="rect">
            <a:avLst/>
          </a:prstGeom>
          <a:solidFill>
            <a:srgbClr val="49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  <a:cs typeface="Sukhumvit Tadmai Bold" panose="02000506000000020004" pitchFamily="2" charset="-34"/>
              </a:rPr>
              <a:t>Software Development</a:t>
            </a:r>
            <a:endParaRPr lang="th-TH" sz="1600" dirty="0">
              <a:latin typeface="+mj-lt"/>
              <a:cs typeface="Sukhumvit Tadmai Bold" panose="02000506000000020004" pitchFamily="2" charset="-34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3500C7-B9BB-36B8-BE21-5D23C20EF18A}"/>
              </a:ext>
            </a:extLst>
          </p:cNvPr>
          <p:cNvGrpSpPr/>
          <p:nvPr/>
        </p:nvGrpSpPr>
        <p:grpSpPr>
          <a:xfrm>
            <a:off x="8787592" y="2929226"/>
            <a:ext cx="2564991" cy="517874"/>
            <a:chOff x="8787592" y="2929226"/>
            <a:chExt cx="2564991" cy="517874"/>
          </a:xfrm>
        </p:grpSpPr>
        <p:grpSp>
          <p:nvGrpSpPr>
            <p:cNvPr id="191" name="Group 190"/>
            <p:cNvGrpSpPr/>
            <p:nvPr/>
          </p:nvGrpSpPr>
          <p:grpSpPr>
            <a:xfrm>
              <a:off x="8787592" y="3152152"/>
              <a:ext cx="483316" cy="72022"/>
              <a:chOff x="4660710" y="2603905"/>
              <a:chExt cx="572068" cy="61415"/>
            </a:xfrm>
            <a:solidFill>
              <a:srgbClr val="3ABB95"/>
            </a:solidFill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4691417" y="2634612"/>
                <a:ext cx="541361" cy="0"/>
              </a:xfrm>
              <a:prstGeom prst="line">
                <a:avLst/>
              </a:prstGeom>
              <a:grpFill/>
              <a:ln w="12700">
                <a:solidFill>
                  <a:srgbClr val="3ABB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192"/>
              <p:cNvSpPr/>
              <p:nvPr/>
            </p:nvSpPr>
            <p:spPr>
              <a:xfrm>
                <a:off x="4660710" y="2603905"/>
                <a:ext cx="61415" cy="61415"/>
              </a:xfrm>
              <a:prstGeom prst="ellipse">
                <a:avLst/>
              </a:prstGeom>
              <a:grpFill/>
              <a:ln>
                <a:solidFill>
                  <a:srgbClr val="3ABB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+mj-lt"/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9017810" y="2929226"/>
              <a:ext cx="2334773" cy="517874"/>
            </a:xfrm>
            <a:prstGeom prst="rect">
              <a:avLst/>
            </a:prstGeom>
            <a:solidFill>
              <a:srgbClr val="3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Sukhumvit Tadmai Bold" panose="02000506000000020004" pitchFamily="2" charset="-34"/>
                </a:rPr>
                <a:t>Marketing &amp; Corporate </a:t>
              </a:r>
            </a:p>
            <a:p>
              <a:pPr algn="ctr"/>
              <a:r>
                <a:rPr lang="en-US" sz="1600" dirty="0">
                  <a:cs typeface="Sukhumvit Tadmai Bold" panose="02000506000000020004" pitchFamily="2" charset="-34"/>
                </a:rPr>
                <a:t>Communications</a:t>
              </a:r>
              <a:endParaRPr lang="th-TH" sz="1600" dirty="0">
                <a:cs typeface="Sukhumvit Tadmai Bold" panose="02000506000000020004" pitchFamily="2" charset="-34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E70225A-46A9-54B3-3FEA-2CB594C9415D}"/>
              </a:ext>
            </a:extLst>
          </p:cNvPr>
          <p:cNvGrpSpPr/>
          <p:nvPr/>
        </p:nvGrpSpPr>
        <p:grpSpPr>
          <a:xfrm>
            <a:off x="8787592" y="3557012"/>
            <a:ext cx="2564992" cy="517874"/>
            <a:chOff x="8787592" y="3557012"/>
            <a:chExt cx="2564992" cy="517874"/>
          </a:xfrm>
        </p:grpSpPr>
        <p:grpSp>
          <p:nvGrpSpPr>
            <p:cNvPr id="194" name="Group 193"/>
            <p:cNvGrpSpPr/>
            <p:nvPr/>
          </p:nvGrpSpPr>
          <p:grpSpPr>
            <a:xfrm>
              <a:off x="8787592" y="3779938"/>
              <a:ext cx="483316" cy="72022"/>
              <a:chOff x="4660710" y="3204120"/>
              <a:chExt cx="572068" cy="61415"/>
            </a:xfrm>
            <a:solidFill>
              <a:srgbClr val="3ABB95"/>
            </a:solidFill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4691417" y="3234827"/>
                <a:ext cx="541361" cy="0"/>
              </a:xfrm>
              <a:prstGeom prst="line">
                <a:avLst/>
              </a:prstGeom>
              <a:grpFill/>
              <a:ln w="12700">
                <a:solidFill>
                  <a:srgbClr val="3ABB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Oval 195"/>
              <p:cNvSpPr/>
              <p:nvPr/>
            </p:nvSpPr>
            <p:spPr>
              <a:xfrm>
                <a:off x="4660710" y="3204120"/>
                <a:ext cx="61415" cy="61415"/>
              </a:xfrm>
              <a:prstGeom prst="ellipse">
                <a:avLst/>
              </a:prstGeom>
              <a:grpFill/>
              <a:ln>
                <a:solidFill>
                  <a:srgbClr val="3ABB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+mj-lt"/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9017812" y="3557012"/>
              <a:ext cx="2334772" cy="517874"/>
            </a:xfrm>
            <a:prstGeom prst="rect">
              <a:avLst/>
            </a:prstGeom>
            <a:solidFill>
              <a:srgbClr val="3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Sukhumvit Tadmai Bold" panose="02000506000000020004" pitchFamily="2" charset="-34"/>
                </a:rPr>
                <a:t>Legal &amp; Business Practice</a:t>
              </a:r>
            </a:p>
            <a:p>
              <a:pPr algn="ctr"/>
              <a:r>
                <a:rPr lang="en-US" sz="1600" dirty="0">
                  <a:cs typeface="Sukhumvit Tadmai Bold" panose="02000506000000020004" pitchFamily="2" charset="-34"/>
                </a:rPr>
                <a:t>Management</a:t>
              </a:r>
              <a:endParaRPr lang="th-TH" sz="1600" dirty="0">
                <a:cs typeface="Sukhumvit Tadmai Bold" panose="02000506000000020004" pitchFamily="2" charset="-3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58B2D4-BDB4-3217-BE2B-9970FFA72A62}"/>
              </a:ext>
            </a:extLst>
          </p:cNvPr>
          <p:cNvGrpSpPr/>
          <p:nvPr/>
        </p:nvGrpSpPr>
        <p:grpSpPr>
          <a:xfrm>
            <a:off x="8787592" y="4825154"/>
            <a:ext cx="2564990" cy="517874"/>
            <a:chOff x="8787592" y="4825154"/>
            <a:chExt cx="2564990" cy="517874"/>
          </a:xfrm>
        </p:grpSpPr>
        <p:grpSp>
          <p:nvGrpSpPr>
            <p:cNvPr id="197" name="Group 196"/>
            <p:cNvGrpSpPr/>
            <p:nvPr/>
          </p:nvGrpSpPr>
          <p:grpSpPr>
            <a:xfrm>
              <a:off x="8787592" y="5048080"/>
              <a:ext cx="483316" cy="72022"/>
              <a:chOff x="4660710" y="3829561"/>
              <a:chExt cx="572068" cy="61415"/>
            </a:xfrm>
            <a:solidFill>
              <a:srgbClr val="3ABB95"/>
            </a:solidFill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4691417" y="3860268"/>
                <a:ext cx="541361" cy="0"/>
              </a:xfrm>
              <a:prstGeom prst="line">
                <a:avLst/>
              </a:prstGeom>
              <a:grpFill/>
              <a:ln w="12700">
                <a:solidFill>
                  <a:srgbClr val="3ABB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/>
              <p:cNvSpPr/>
              <p:nvPr/>
            </p:nvSpPr>
            <p:spPr>
              <a:xfrm>
                <a:off x="4660710" y="3829561"/>
                <a:ext cx="61415" cy="61415"/>
              </a:xfrm>
              <a:prstGeom prst="ellipse">
                <a:avLst/>
              </a:prstGeom>
              <a:grpFill/>
              <a:ln>
                <a:solidFill>
                  <a:srgbClr val="3ABB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+mj-lt"/>
                </a:endParaRPr>
              </a:p>
            </p:txBody>
          </p:sp>
        </p:grpSp>
        <p:sp>
          <p:nvSpPr>
            <p:cNvPr id="137" name="Rectangle 136"/>
            <p:cNvSpPr/>
            <p:nvPr/>
          </p:nvSpPr>
          <p:spPr>
            <a:xfrm>
              <a:off x="9017812" y="4825154"/>
              <a:ext cx="2334770" cy="517874"/>
            </a:xfrm>
            <a:prstGeom prst="rect">
              <a:avLst/>
            </a:prstGeom>
            <a:solidFill>
              <a:srgbClr val="3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  <a:cs typeface="Sukhumvit Tadmai Bold" panose="02000506000000020004" pitchFamily="2" charset="-34"/>
                </a:rPr>
                <a:t>Finance &amp; Administration</a:t>
              </a:r>
              <a:endParaRPr lang="th-TH" sz="1600" dirty="0">
                <a:latin typeface="+mj-lt"/>
                <a:cs typeface="Sukhumvit Tadmai Bold" panose="02000506000000020004" pitchFamily="2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DF935-B3C7-C004-D4BF-DEC8207CB064}"/>
              </a:ext>
            </a:extLst>
          </p:cNvPr>
          <p:cNvGrpSpPr/>
          <p:nvPr/>
        </p:nvGrpSpPr>
        <p:grpSpPr>
          <a:xfrm>
            <a:off x="8787592" y="4191083"/>
            <a:ext cx="2564992" cy="517874"/>
            <a:chOff x="8787592" y="4191083"/>
            <a:chExt cx="2564992" cy="517874"/>
          </a:xfrm>
        </p:grpSpPr>
        <p:grpSp>
          <p:nvGrpSpPr>
            <p:cNvPr id="184" name="Group 183"/>
            <p:cNvGrpSpPr/>
            <p:nvPr/>
          </p:nvGrpSpPr>
          <p:grpSpPr>
            <a:xfrm>
              <a:off x="8787592" y="4414009"/>
              <a:ext cx="483316" cy="72022"/>
              <a:chOff x="4660710" y="3829561"/>
              <a:chExt cx="572068" cy="61415"/>
            </a:xfrm>
            <a:solidFill>
              <a:srgbClr val="3ABB95"/>
            </a:solidFill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4691417" y="3860268"/>
                <a:ext cx="541361" cy="0"/>
              </a:xfrm>
              <a:prstGeom prst="line">
                <a:avLst/>
              </a:prstGeom>
              <a:grpFill/>
              <a:ln w="12700">
                <a:solidFill>
                  <a:srgbClr val="3ABB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Oval 185"/>
              <p:cNvSpPr/>
              <p:nvPr/>
            </p:nvSpPr>
            <p:spPr>
              <a:xfrm>
                <a:off x="4660710" y="3829561"/>
                <a:ext cx="61415" cy="61415"/>
              </a:xfrm>
              <a:prstGeom prst="ellipse">
                <a:avLst/>
              </a:prstGeom>
              <a:grpFill/>
              <a:ln>
                <a:solidFill>
                  <a:srgbClr val="3ABB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+mj-lt"/>
                </a:endParaRP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9017812" y="4191083"/>
              <a:ext cx="2334772" cy="517874"/>
            </a:xfrm>
            <a:prstGeom prst="rect">
              <a:avLst/>
            </a:prstGeom>
            <a:solidFill>
              <a:srgbClr val="3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Sukhumvit Tadmai Bold" panose="02000506000000020004" pitchFamily="2" charset="-34"/>
                </a:rPr>
                <a:t>Human Resources</a:t>
              </a:r>
              <a:endParaRPr lang="th-TH" sz="1600" dirty="0">
                <a:cs typeface="Sukhumvit Tadmai Bold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03809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08DEB76-654C-4209-8949-3FC0E3338CB7}"/>
              </a:ext>
            </a:extLst>
          </p:cNvPr>
          <p:cNvGrpSpPr/>
          <p:nvPr/>
        </p:nvGrpSpPr>
        <p:grpSpPr>
          <a:xfrm>
            <a:off x="22379" y="6583557"/>
            <a:ext cx="12191999" cy="188165"/>
            <a:chOff x="0" y="6678885"/>
            <a:chExt cx="12191999" cy="188165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2A36C9F-0B62-4FF4-A7D3-83EBE21E83B3}"/>
                </a:ext>
              </a:extLst>
            </p:cNvPr>
            <p:cNvSpPr/>
            <p:nvPr/>
          </p:nvSpPr>
          <p:spPr>
            <a:xfrm rot="10800000">
              <a:off x="12079089" y="6791074"/>
              <a:ext cx="112910" cy="66926"/>
            </a:xfrm>
            <a:prstGeom prst="rect">
              <a:avLst/>
            </a:prstGeom>
            <a:solidFill>
              <a:srgbClr val="72B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D0C8053-0EAA-4E21-B09B-E898947732E3}"/>
                </a:ext>
              </a:extLst>
            </p:cNvPr>
            <p:cNvSpPr/>
            <p:nvPr/>
          </p:nvSpPr>
          <p:spPr>
            <a:xfrm rot="10800000">
              <a:off x="11991733" y="6791075"/>
              <a:ext cx="46236" cy="45719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DD1C26E6-C946-459D-97E3-700449994EBE}"/>
                </a:ext>
              </a:extLst>
            </p:cNvPr>
            <p:cNvSpPr/>
            <p:nvPr/>
          </p:nvSpPr>
          <p:spPr>
            <a:xfrm rot="10800000">
              <a:off x="12108622" y="6678885"/>
              <a:ext cx="67682" cy="66925"/>
            </a:xfrm>
            <a:prstGeom prst="rect">
              <a:avLst/>
            </a:prstGeom>
            <a:solidFill>
              <a:srgbClr val="BED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7AE44EAC-0245-464D-BC44-37911D2568C7}"/>
                </a:ext>
              </a:extLst>
            </p:cNvPr>
            <p:cNvSpPr/>
            <p:nvPr/>
          </p:nvSpPr>
          <p:spPr>
            <a:xfrm rot="10800000">
              <a:off x="0" y="6800125"/>
              <a:ext cx="11948275" cy="66925"/>
            </a:xfrm>
            <a:prstGeom prst="rect">
              <a:avLst/>
            </a:prstGeom>
            <a:solidFill>
              <a:srgbClr val="72B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10" name="Google Shape;1058;p104">
            <a:extLst>
              <a:ext uri="{FF2B5EF4-FFF2-40B4-BE49-F238E27FC236}">
                <a16:creationId xmlns:a16="http://schemas.microsoft.com/office/drawing/2014/main" id="{A1F0E16E-6778-4864-A85D-8AF2AA917DB9}"/>
              </a:ext>
            </a:extLst>
          </p:cNvPr>
          <p:cNvSpPr txBox="1"/>
          <p:nvPr/>
        </p:nvSpPr>
        <p:spPr>
          <a:xfrm>
            <a:off x="3185319" y="4033302"/>
            <a:ext cx="1558800" cy="50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5" tIns="60931" rIns="121895" bIns="60931" anchor="t" anchorCtr="0">
            <a:no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Data &amp; Analytics</a:t>
            </a:r>
          </a:p>
        </p:txBody>
      </p:sp>
      <p:sp>
        <p:nvSpPr>
          <p:cNvPr id="2" name="Google Shape;1058;p104">
            <a:extLst>
              <a:ext uri="{FF2B5EF4-FFF2-40B4-BE49-F238E27FC236}">
                <a16:creationId xmlns:a16="http://schemas.microsoft.com/office/drawing/2014/main" id="{09397FC5-4E22-2FA6-5F84-1AE588E692CE}"/>
              </a:ext>
            </a:extLst>
          </p:cNvPr>
          <p:cNvSpPr txBox="1"/>
          <p:nvPr/>
        </p:nvSpPr>
        <p:spPr>
          <a:xfrm>
            <a:off x="187605" y="4052514"/>
            <a:ext cx="2125418" cy="50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5" tIns="60931" rIns="121895" bIns="60931" anchor="t" anchorCtr="0">
            <a:no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Enterprise Systems Infrastructure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Poppins"/>
              <a:cs typeface="G-Able" pitchFamily="2" charset="-34"/>
              <a:sym typeface="Poppins"/>
            </a:endParaRPr>
          </a:p>
        </p:txBody>
      </p:sp>
      <p:sp>
        <p:nvSpPr>
          <p:cNvPr id="214" name="Google Shape;1058;p104">
            <a:extLst>
              <a:ext uri="{FF2B5EF4-FFF2-40B4-BE49-F238E27FC236}">
                <a16:creationId xmlns:a16="http://schemas.microsoft.com/office/drawing/2014/main" id="{1CA3DB8E-4F9A-43E2-8572-F14CF00DD397}"/>
              </a:ext>
            </a:extLst>
          </p:cNvPr>
          <p:cNvSpPr txBox="1"/>
          <p:nvPr/>
        </p:nvSpPr>
        <p:spPr>
          <a:xfrm>
            <a:off x="5964094" y="4033302"/>
            <a:ext cx="2122302" cy="50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5" tIns="60931" rIns="121895" bIns="60931" anchor="t" anchorCtr="0">
            <a:no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Digital Product </a:t>
            </a:r>
          </a:p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Development Service</a:t>
            </a:r>
          </a:p>
        </p:txBody>
      </p:sp>
      <p:sp>
        <p:nvSpPr>
          <p:cNvPr id="217" name="Google Shape;1058;p104">
            <a:extLst>
              <a:ext uri="{FF2B5EF4-FFF2-40B4-BE49-F238E27FC236}">
                <a16:creationId xmlns:a16="http://schemas.microsoft.com/office/drawing/2014/main" id="{E0341CD2-1D99-494E-87F3-EEDA98182F5C}"/>
              </a:ext>
            </a:extLst>
          </p:cNvPr>
          <p:cNvSpPr txBox="1"/>
          <p:nvPr/>
        </p:nvSpPr>
        <p:spPr>
          <a:xfrm>
            <a:off x="8791811" y="4033302"/>
            <a:ext cx="1958008" cy="50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5" tIns="60931" rIns="121895" bIns="60931" anchor="t" anchorCtr="0">
            <a:no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Digital Business Transformation</a:t>
            </a:r>
          </a:p>
        </p:txBody>
      </p:sp>
      <p:sp>
        <p:nvSpPr>
          <p:cNvPr id="220" name="Google Shape;1058;p104">
            <a:extLst>
              <a:ext uri="{FF2B5EF4-FFF2-40B4-BE49-F238E27FC236}">
                <a16:creationId xmlns:a16="http://schemas.microsoft.com/office/drawing/2014/main" id="{6ABDFD2C-AF50-457A-98F7-B069C6191BA6}"/>
              </a:ext>
            </a:extLst>
          </p:cNvPr>
          <p:cNvSpPr txBox="1"/>
          <p:nvPr/>
        </p:nvSpPr>
        <p:spPr>
          <a:xfrm>
            <a:off x="1658090" y="6086163"/>
            <a:ext cx="1558800" cy="50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5" tIns="60931" rIns="121895" bIns="60931" anchor="t" anchorCtr="0">
            <a:no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Datacenter </a:t>
            </a:r>
          </a:p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Modernization</a:t>
            </a:r>
          </a:p>
        </p:txBody>
      </p:sp>
      <p:sp>
        <p:nvSpPr>
          <p:cNvPr id="223" name="Google Shape;1058;p104">
            <a:extLst>
              <a:ext uri="{FF2B5EF4-FFF2-40B4-BE49-F238E27FC236}">
                <a16:creationId xmlns:a16="http://schemas.microsoft.com/office/drawing/2014/main" id="{CF4904BB-B2F0-4EFA-BABA-AC36A5EA4B5B}"/>
              </a:ext>
            </a:extLst>
          </p:cNvPr>
          <p:cNvSpPr txBox="1"/>
          <p:nvPr/>
        </p:nvSpPr>
        <p:spPr>
          <a:xfrm>
            <a:off x="4356802" y="6120914"/>
            <a:ext cx="1964864" cy="50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5" tIns="60931" rIns="121895" bIns="60931" anchor="t" anchorCtr="0">
            <a:no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Cloud Technology</a:t>
            </a:r>
          </a:p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Platform</a:t>
            </a:r>
          </a:p>
        </p:txBody>
      </p:sp>
      <p:sp>
        <p:nvSpPr>
          <p:cNvPr id="231" name="Google Shape;1058;p104">
            <a:extLst>
              <a:ext uri="{FF2B5EF4-FFF2-40B4-BE49-F238E27FC236}">
                <a16:creationId xmlns:a16="http://schemas.microsoft.com/office/drawing/2014/main" id="{3A5494C1-9B7C-4637-ADBE-8FCED8525FC7}"/>
              </a:ext>
            </a:extLst>
          </p:cNvPr>
          <p:cNvSpPr txBox="1"/>
          <p:nvPr/>
        </p:nvSpPr>
        <p:spPr>
          <a:xfrm>
            <a:off x="7514110" y="6144611"/>
            <a:ext cx="1558800" cy="4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5" tIns="60931" rIns="121895" bIns="60931" anchor="t" anchorCtr="0">
            <a:no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Cyber Security</a:t>
            </a:r>
          </a:p>
        </p:txBody>
      </p:sp>
      <p:sp>
        <p:nvSpPr>
          <p:cNvPr id="234" name="Google Shape;1058;p104">
            <a:extLst>
              <a:ext uri="{FF2B5EF4-FFF2-40B4-BE49-F238E27FC236}">
                <a16:creationId xmlns:a16="http://schemas.microsoft.com/office/drawing/2014/main" id="{41D50C7B-89C2-4350-95EF-AB8CA242C714}"/>
              </a:ext>
            </a:extLst>
          </p:cNvPr>
          <p:cNvSpPr txBox="1"/>
          <p:nvPr/>
        </p:nvSpPr>
        <p:spPr>
          <a:xfrm>
            <a:off x="10349602" y="6116129"/>
            <a:ext cx="1558800" cy="50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5" tIns="60931" rIns="121895" bIns="60931" anchor="t" anchorCtr="0">
            <a:no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Poppins"/>
                <a:cs typeface="G-Able" pitchFamily="2" charset="-34"/>
                <a:sym typeface="Poppins"/>
              </a:rPr>
              <a:t>Operation Transformation</a:t>
            </a:r>
          </a:p>
        </p:txBody>
      </p:sp>
      <p:sp>
        <p:nvSpPr>
          <p:cNvPr id="249" name="Shape 258">
            <a:extLst>
              <a:ext uri="{FF2B5EF4-FFF2-40B4-BE49-F238E27FC236}">
                <a16:creationId xmlns:a16="http://schemas.microsoft.com/office/drawing/2014/main" id="{CF424237-74A3-4F04-88C6-64DBE9D2C99E}"/>
              </a:ext>
            </a:extLst>
          </p:cNvPr>
          <p:cNvSpPr/>
          <p:nvPr/>
        </p:nvSpPr>
        <p:spPr>
          <a:xfrm>
            <a:off x="8721597" y="1162811"/>
            <a:ext cx="3259800" cy="537971"/>
          </a:xfrm>
          <a:prstGeom prst="rect">
            <a:avLst/>
          </a:prstGeom>
          <a:noFill/>
          <a:ln>
            <a:noFill/>
          </a:ln>
        </p:spPr>
        <p:txBody>
          <a:bodyPr lIns="162477" tIns="81216" rIns="162477" bIns="81216" anchor="t" anchorCtr="0">
            <a:noAutofit/>
          </a:bodyPr>
          <a:lstStyle/>
          <a:p>
            <a:pPr lvl="0" algn="ctr" defTabSz="1624992">
              <a:buSzPct val="25000"/>
              <a:defRPr/>
            </a:pPr>
            <a:r>
              <a:rPr lang="en-US" sz="3200" b="1" kern="0" dirty="0">
                <a:solidFill>
                  <a:srgbClr val="F58020"/>
                </a:solidFill>
                <a:latin typeface="Arial"/>
                <a:cs typeface="Arial"/>
                <a:sym typeface="Arial"/>
              </a:rPr>
              <a:t>1000+ Clients </a:t>
            </a:r>
          </a:p>
          <a:p>
            <a:pPr lvl="0" algn="ctr" defTabSz="1624992">
              <a:buSzPct val="25000"/>
              <a:defRPr/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  <a:sym typeface="Arial"/>
              </a:rPr>
              <a:t>and 1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0%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lvl="0" algn="ctr" defTabSz="1624992">
              <a:buSzPct val="25000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are listed companies</a:t>
            </a: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E0FC769-E286-4EC3-80A5-4A5041509EC2}"/>
              </a:ext>
            </a:extLst>
          </p:cNvPr>
          <p:cNvGrpSpPr/>
          <p:nvPr/>
        </p:nvGrpSpPr>
        <p:grpSpPr>
          <a:xfrm>
            <a:off x="5145788" y="1035445"/>
            <a:ext cx="3438741" cy="1493165"/>
            <a:chOff x="3983116" y="3901358"/>
            <a:chExt cx="2579951" cy="1120263"/>
          </a:xfrm>
        </p:grpSpPr>
        <p:sp>
          <p:nvSpPr>
            <p:cNvPr id="252" name="Shape 258">
              <a:extLst>
                <a:ext uri="{FF2B5EF4-FFF2-40B4-BE49-F238E27FC236}">
                  <a16:creationId xmlns:a16="http://schemas.microsoft.com/office/drawing/2014/main" id="{5A75D4A2-F0B4-4565-914F-7EADDD93986D}"/>
                </a:ext>
              </a:extLst>
            </p:cNvPr>
            <p:cNvSpPr/>
            <p:nvPr/>
          </p:nvSpPr>
          <p:spPr>
            <a:xfrm>
              <a:off x="4615116" y="3901358"/>
              <a:ext cx="1317912" cy="411167"/>
            </a:xfrm>
            <a:prstGeom prst="rect">
              <a:avLst/>
            </a:prstGeom>
            <a:noFill/>
            <a:ln>
              <a:noFill/>
            </a:ln>
          </p:spPr>
          <p:txBody>
            <a:bodyPr lIns="162477" tIns="81216" rIns="162477" bIns="81216" anchor="t" anchorCtr="0">
              <a:noAutofit/>
            </a:bodyPr>
            <a:lstStyle/>
            <a:p>
              <a:pPr marL="0" marR="0" lvl="0" indent="0" algn="ctr" defTabSz="1624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580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65M+</a:t>
              </a:r>
            </a:p>
          </p:txBody>
        </p:sp>
        <p:sp>
          <p:nvSpPr>
            <p:cNvPr id="253" name="Shape 259">
              <a:extLst>
                <a:ext uri="{FF2B5EF4-FFF2-40B4-BE49-F238E27FC236}">
                  <a16:creationId xmlns:a16="http://schemas.microsoft.com/office/drawing/2014/main" id="{C9C12CA2-CA71-458C-9FA8-829280894B92}"/>
                </a:ext>
              </a:extLst>
            </p:cNvPr>
            <p:cNvSpPr/>
            <p:nvPr/>
          </p:nvSpPr>
          <p:spPr>
            <a:xfrm>
              <a:off x="3983116" y="4394801"/>
              <a:ext cx="2579951" cy="626820"/>
            </a:xfrm>
            <a:prstGeom prst="rect">
              <a:avLst/>
            </a:prstGeom>
            <a:noFill/>
            <a:ln>
              <a:noFill/>
            </a:ln>
          </p:spPr>
          <p:txBody>
            <a:bodyPr lIns="162477" tIns="81216" rIns="162477" bIns="81216" anchor="t" anchorCtr="0">
              <a:noAutofit/>
            </a:bodyPr>
            <a:lstStyle/>
            <a:p>
              <a:pPr marL="0" marR="0" lvl="0" indent="0" algn="ctr" defTabSz="162499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580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of Thai citizens</a:t>
              </a:r>
            </a:p>
            <a:p>
              <a:pPr marL="0" marR="0" lvl="0" indent="0" algn="ctr" defTabSz="162499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use our products everyday directly and indirectly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162662D-2E61-49D4-88C2-BAF1465A2648}"/>
              </a:ext>
            </a:extLst>
          </p:cNvPr>
          <p:cNvGrpSpPr/>
          <p:nvPr/>
        </p:nvGrpSpPr>
        <p:grpSpPr>
          <a:xfrm>
            <a:off x="2891942" y="1198396"/>
            <a:ext cx="2116775" cy="1018029"/>
            <a:chOff x="5548089" y="4250856"/>
            <a:chExt cx="1321403" cy="763786"/>
          </a:xfrm>
        </p:grpSpPr>
        <p:sp>
          <p:nvSpPr>
            <p:cNvPr id="255" name="Shape 258">
              <a:extLst>
                <a:ext uri="{FF2B5EF4-FFF2-40B4-BE49-F238E27FC236}">
                  <a16:creationId xmlns:a16="http://schemas.microsoft.com/office/drawing/2014/main" id="{5F659C86-283D-4514-8711-B84F003F1684}"/>
                </a:ext>
              </a:extLst>
            </p:cNvPr>
            <p:cNvSpPr/>
            <p:nvPr/>
          </p:nvSpPr>
          <p:spPr>
            <a:xfrm>
              <a:off x="5558703" y="4250856"/>
              <a:ext cx="1208435" cy="411167"/>
            </a:xfrm>
            <a:prstGeom prst="rect">
              <a:avLst/>
            </a:prstGeom>
            <a:noFill/>
            <a:ln>
              <a:noFill/>
            </a:ln>
          </p:spPr>
          <p:txBody>
            <a:bodyPr lIns="162477" tIns="81216" rIns="162477" bIns="81216" anchor="t" anchorCtr="0">
              <a:noAutofit/>
            </a:bodyPr>
            <a:lstStyle/>
            <a:p>
              <a:pPr marL="0" marR="0" lvl="0" indent="0" algn="ctr" defTabSz="1624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lang="en-US" sz="4000" b="1" kern="0" dirty="0">
                  <a:solidFill>
                    <a:srgbClr val="F58020"/>
                  </a:solidFill>
                  <a:latin typeface="Arial"/>
                  <a:cs typeface="Arial"/>
                  <a:sym typeface="Arial"/>
                </a:rPr>
                <a:t>350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580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+</a:t>
              </a:r>
            </a:p>
          </p:txBody>
        </p:sp>
        <p:sp>
          <p:nvSpPr>
            <p:cNvPr id="256" name="Shape 259">
              <a:extLst>
                <a:ext uri="{FF2B5EF4-FFF2-40B4-BE49-F238E27FC236}">
                  <a16:creationId xmlns:a16="http://schemas.microsoft.com/office/drawing/2014/main" id="{3A236468-0E92-4FC5-9E21-547DBF17578B}"/>
                </a:ext>
              </a:extLst>
            </p:cNvPr>
            <p:cNvSpPr/>
            <p:nvPr/>
          </p:nvSpPr>
          <p:spPr>
            <a:xfrm>
              <a:off x="5548089" y="4743818"/>
              <a:ext cx="1321403" cy="270824"/>
            </a:xfrm>
            <a:prstGeom prst="rect">
              <a:avLst/>
            </a:prstGeom>
            <a:noFill/>
            <a:ln>
              <a:noFill/>
            </a:ln>
          </p:spPr>
          <p:txBody>
            <a:bodyPr lIns="162477" tIns="81216" rIns="162477" bIns="81216" anchor="t" anchorCtr="0">
              <a:noAutofit/>
            </a:bodyPr>
            <a:lstStyle/>
            <a:p>
              <a:pPr marL="0" marR="0" lvl="0" indent="0" algn="ctr" defTabSz="162499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professionals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CD3C7FB-06F3-AE91-3070-EDFF3584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DCS</a:t>
            </a:r>
            <a:endParaRPr lang="th-TH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BB467CA-EB36-7908-4BE6-416628388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5" y="2708536"/>
            <a:ext cx="1474050" cy="1394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2B49F-7191-5CC5-F8B8-E350C6719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316" y="2752261"/>
            <a:ext cx="1558800" cy="1474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2D5AF-1783-7844-1AD7-DD2F36D23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695" y="2628359"/>
            <a:ext cx="1558800" cy="1474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C92F0-5B71-038D-435C-E84B0D617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1415" y="2628359"/>
            <a:ext cx="1558800" cy="1474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5E971-32A3-8451-E76C-A52AA4B9D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090" y="4617184"/>
            <a:ext cx="1558800" cy="1474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0BBEB1-9432-E24E-3AF7-5B3B4A94B6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6987" y="4625117"/>
            <a:ext cx="1690117" cy="1598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E2321-3BA4-0F43-220C-A1B929B39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530" y="4694286"/>
            <a:ext cx="1558800" cy="1474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02EA8D-FC16-857E-F429-CAF310FD8C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7639" y="4749347"/>
            <a:ext cx="1558800" cy="14746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7D0F53-0B77-65E0-9EC6-A909A0A75391}"/>
              </a:ext>
            </a:extLst>
          </p:cNvPr>
          <p:cNvGrpSpPr/>
          <p:nvPr/>
        </p:nvGrpSpPr>
        <p:grpSpPr>
          <a:xfrm>
            <a:off x="170602" y="1124174"/>
            <a:ext cx="2094504" cy="1018029"/>
            <a:chOff x="5548089" y="4250856"/>
            <a:chExt cx="1307500" cy="763786"/>
          </a:xfrm>
        </p:grpSpPr>
        <p:sp>
          <p:nvSpPr>
            <p:cNvPr id="14" name="Shape 258">
              <a:extLst>
                <a:ext uri="{FF2B5EF4-FFF2-40B4-BE49-F238E27FC236}">
                  <a16:creationId xmlns:a16="http://schemas.microsoft.com/office/drawing/2014/main" id="{032CDF5C-AC51-D690-E5DF-957DE2B37A06}"/>
                </a:ext>
              </a:extLst>
            </p:cNvPr>
            <p:cNvSpPr/>
            <p:nvPr/>
          </p:nvSpPr>
          <p:spPr>
            <a:xfrm>
              <a:off x="5558703" y="4250856"/>
              <a:ext cx="1296886" cy="411167"/>
            </a:xfrm>
            <a:prstGeom prst="rect">
              <a:avLst/>
            </a:prstGeom>
            <a:noFill/>
            <a:ln>
              <a:noFill/>
            </a:ln>
          </p:spPr>
          <p:txBody>
            <a:bodyPr lIns="162477" tIns="81216" rIns="162477" bIns="81216" anchor="t" anchorCtr="0">
              <a:noAutofit/>
            </a:bodyPr>
            <a:lstStyle/>
            <a:p>
              <a:pPr marL="0" marR="0" lvl="0" indent="0" algn="ctr" defTabSz="1624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chemeClr val="bg1">
                      <a:lumMod val="65000"/>
                    </a:schemeClr>
                  </a:solidFill>
                  <a:latin typeface="Arial"/>
                  <a:cs typeface="Arial"/>
                  <a:sym typeface="Arial"/>
                </a:rPr>
                <a:t>Founded in </a:t>
              </a:r>
              <a:r>
                <a:rPr lang="en-US" sz="4800" b="1" kern="0" dirty="0">
                  <a:solidFill>
                    <a:srgbClr val="F58020"/>
                  </a:solidFill>
                  <a:latin typeface="Arial"/>
                  <a:cs typeface="Arial"/>
                  <a:sym typeface="Arial"/>
                </a:rPr>
                <a:t>1986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5802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Shape 259">
              <a:extLst>
                <a:ext uri="{FF2B5EF4-FFF2-40B4-BE49-F238E27FC236}">
                  <a16:creationId xmlns:a16="http://schemas.microsoft.com/office/drawing/2014/main" id="{1CB2C34C-149C-F5D8-B7E4-CE5D05EC3BEB}"/>
                </a:ext>
              </a:extLst>
            </p:cNvPr>
            <p:cNvSpPr/>
            <p:nvPr/>
          </p:nvSpPr>
          <p:spPr>
            <a:xfrm>
              <a:off x="5548089" y="4743818"/>
              <a:ext cx="1150450" cy="270824"/>
            </a:xfrm>
            <a:prstGeom prst="rect">
              <a:avLst/>
            </a:prstGeom>
            <a:noFill/>
            <a:ln>
              <a:noFill/>
            </a:ln>
          </p:spPr>
          <p:txBody>
            <a:bodyPr lIns="162477" tIns="81216" rIns="162477" bIns="81216" anchor="t" anchorCtr="0">
              <a:noAutofit/>
            </a:bodyPr>
            <a:lstStyle/>
            <a:p>
              <a:pPr marL="0" marR="0" lvl="0" indent="0" algn="ctr" defTabSz="162499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491D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5382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20EC556-D285-4A9E-AC6A-1B2E3C0B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dirty="0"/>
              <a:t>ABOUT DCS</a:t>
            </a:r>
            <a:endParaRPr lang="th-TH" altLang="th-TH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1127560" y="1350963"/>
            <a:ext cx="9864984" cy="4525962"/>
          </a:xfrm>
        </p:spPr>
        <p:txBody>
          <a:bodyPr/>
          <a:lstStyle/>
          <a:p>
            <a:r>
              <a:rPr lang="en-US" altLang="th-TH" sz="3200" dirty="0"/>
              <a:t>Global standard certifications for our services</a:t>
            </a:r>
          </a:p>
          <a:p>
            <a:pPr lvl="1"/>
            <a:r>
              <a:rPr altLang="th-TH" sz="2800" dirty="0"/>
              <a:t>ISO 20000 IT Service Management</a:t>
            </a:r>
          </a:p>
          <a:p>
            <a:pPr lvl="1"/>
            <a:r>
              <a:rPr altLang="th-TH" sz="2800" dirty="0"/>
              <a:t>ISO 27001 Information Security Management</a:t>
            </a:r>
          </a:p>
          <a:p>
            <a:pPr lvl="1"/>
            <a:r>
              <a:rPr altLang="th-TH" sz="2800" dirty="0"/>
              <a:t>Gold Level with CISCO </a:t>
            </a:r>
          </a:p>
          <a:p>
            <a:pPr lvl="1"/>
            <a:r>
              <a:rPr lang="en-US" altLang="th-TH" sz="2800" dirty="0"/>
              <a:t>Over 100</a:t>
            </a:r>
            <a:r>
              <a:rPr altLang="th-TH" sz="2800" dirty="0"/>
              <a:t> world class certified professionals such</a:t>
            </a:r>
            <a:r>
              <a:rPr lang="th-TH" altLang="th-TH" sz="2800" dirty="0"/>
              <a:t> </a:t>
            </a:r>
            <a:r>
              <a:rPr lang="en-US" altLang="th-TH" sz="2800" dirty="0"/>
              <a:t>as</a:t>
            </a:r>
            <a:r>
              <a:rPr altLang="th-TH" sz="2800" dirty="0"/>
              <a:t> CISSP, CCIE, CISA, Certified specialist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E627205A-10FE-4177-87CA-D7405F8BF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15871" r="14002" b="10968"/>
          <a:stretch/>
        </p:blipFill>
        <p:spPr bwMode="auto">
          <a:xfrm>
            <a:off x="5157815" y="5157756"/>
            <a:ext cx="1191525" cy="11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DE4BDC4C-2DEB-4E56-BF77-4673298CD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9988" y="5215970"/>
            <a:ext cx="1504794" cy="10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1E8B6E55-3F58-4F57-8EFA-6813A7F8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9773" y="5007930"/>
            <a:ext cx="1092012" cy="149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0FE93D6-E35C-49E4-996F-F80C0A58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663" y="5159989"/>
            <a:ext cx="1186454" cy="11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vmware certified professional logo">
            <a:extLst>
              <a:ext uri="{FF2B5EF4-FFF2-40B4-BE49-F238E27FC236}">
                <a16:creationId xmlns:a16="http://schemas.microsoft.com/office/drawing/2014/main" id="{593970CE-5B57-4E2B-9551-C55BAE32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47" y="5319445"/>
            <a:ext cx="1093104" cy="8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4723EDFC-D97E-4858-84E2-1B398C72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3960" y="5261719"/>
            <a:ext cx="982994" cy="9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67EA58-8C5B-478C-8C25-4B23735D0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57" y="5187539"/>
            <a:ext cx="2138360" cy="112888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68" title="Icon of a checkmark">
            <a:extLst>
              <a:ext uri="{FF2B5EF4-FFF2-40B4-BE49-F238E27FC236}">
                <a16:creationId xmlns:a16="http://schemas.microsoft.com/office/drawing/2014/main" id="{722EAF77-79CC-48B3-85CD-47E1B6776BB9}"/>
              </a:ext>
            </a:extLst>
          </p:cNvPr>
          <p:cNvGrpSpPr>
            <a:grpSpLocks/>
          </p:cNvGrpSpPr>
          <p:nvPr/>
        </p:nvGrpSpPr>
        <p:grpSpPr bwMode="auto">
          <a:xfrm>
            <a:off x="10293120" y="3824398"/>
            <a:ext cx="610384" cy="612776"/>
            <a:chOff x="3761709" y="4826643"/>
            <a:chExt cx="405882" cy="405882"/>
          </a:xfrm>
          <a:solidFill>
            <a:schemeClr val="bg1"/>
          </a:solidFill>
        </p:grpSpPr>
        <p:sp>
          <p:nvSpPr>
            <p:cNvPr id="60" name="Freeform: Shape 16">
              <a:extLst>
                <a:ext uri="{FF2B5EF4-FFF2-40B4-BE49-F238E27FC236}">
                  <a16:creationId xmlns:a16="http://schemas.microsoft.com/office/drawing/2014/main" id="{DB7483E4-7886-47F2-A804-F3E6A7FCB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Freeform: Shape 17">
              <a:extLst>
                <a:ext uri="{FF2B5EF4-FFF2-40B4-BE49-F238E27FC236}">
                  <a16:creationId xmlns:a16="http://schemas.microsoft.com/office/drawing/2014/main" id="{E7501B37-4385-42CD-95D5-01C64CC84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2" name="Freeform: Shape 22" title="Icon of a star">
            <a:extLst>
              <a:ext uri="{FF2B5EF4-FFF2-40B4-BE49-F238E27FC236}">
                <a16:creationId xmlns:a16="http://schemas.microsoft.com/office/drawing/2014/main" id="{920BB85E-BE07-473A-BDB2-2363D5F1F41E}"/>
              </a:ext>
            </a:extLst>
          </p:cNvPr>
          <p:cNvSpPr>
            <a:spLocks/>
          </p:cNvSpPr>
          <p:nvPr/>
        </p:nvSpPr>
        <p:spPr bwMode="auto">
          <a:xfrm>
            <a:off x="7290192" y="3741890"/>
            <a:ext cx="744196" cy="708034"/>
          </a:xfrm>
          <a:custGeom>
            <a:avLst/>
            <a:gdLst>
              <a:gd name="T0" fmla="*/ 614357 w 619892"/>
              <a:gd name="T1" fmla="*/ 226925 h 590373"/>
              <a:gd name="T2" fmla="*/ 381898 w 619892"/>
              <a:gd name="T3" fmla="*/ 226925 h 590373"/>
              <a:gd name="T4" fmla="*/ 311053 w 619892"/>
              <a:gd name="T5" fmla="*/ 5535 h 590373"/>
              <a:gd name="T6" fmla="*/ 237994 w 619892"/>
              <a:gd name="T7" fmla="*/ 226187 h 590373"/>
              <a:gd name="T8" fmla="*/ 5535 w 619892"/>
              <a:gd name="T9" fmla="*/ 225449 h 590373"/>
              <a:gd name="T10" fmla="*/ 7749 w 619892"/>
              <a:gd name="T11" fmla="*/ 226925 h 590373"/>
              <a:gd name="T12" fmla="*/ 5535 w 619892"/>
              <a:gd name="T13" fmla="*/ 226925 h 590373"/>
              <a:gd name="T14" fmla="*/ 193716 w 619892"/>
              <a:gd name="T15" fmla="*/ 363449 h 590373"/>
              <a:gd name="T16" fmla="*/ 122134 w 619892"/>
              <a:gd name="T17" fmla="*/ 584839 h 590373"/>
              <a:gd name="T18" fmla="*/ 310315 w 619892"/>
              <a:gd name="T19" fmla="*/ 448315 h 590373"/>
              <a:gd name="T20" fmla="*/ 497020 w 619892"/>
              <a:gd name="T21" fmla="*/ 585576 h 590373"/>
              <a:gd name="T22" fmla="*/ 426176 w 619892"/>
              <a:gd name="T23" fmla="*/ 364186 h 590373"/>
              <a:gd name="T24" fmla="*/ 614357 w 619892"/>
              <a:gd name="T25" fmla="*/ 226925 h 590373"/>
              <a:gd name="T26" fmla="*/ 433555 w 619892"/>
              <a:gd name="T27" fmla="*/ 498496 h 590373"/>
              <a:gd name="T28" fmla="*/ 309577 w 619892"/>
              <a:gd name="T29" fmla="*/ 407727 h 590373"/>
              <a:gd name="T30" fmla="*/ 184861 w 619892"/>
              <a:gd name="T31" fmla="*/ 498496 h 590373"/>
              <a:gd name="T32" fmla="*/ 232829 w 619892"/>
              <a:gd name="T33" fmla="*/ 351641 h 590373"/>
              <a:gd name="T34" fmla="*/ 108112 w 619892"/>
              <a:gd name="T35" fmla="*/ 260871 h 590373"/>
              <a:gd name="T36" fmla="*/ 109588 w 619892"/>
              <a:gd name="T37" fmla="*/ 260871 h 590373"/>
              <a:gd name="T38" fmla="*/ 107375 w 619892"/>
              <a:gd name="T39" fmla="*/ 259395 h 590373"/>
              <a:gd name="T40" fmla="*/ 261609 w 619892"/>
              <a:gd name="T41" fmla="*/ 260133 h 590373"/>
              <a:gd name="T42" fmla="*/ 310315 w 619892"/>
              <a:gd name="T43" fmla="*/ 113278 h 590373"/>
              <a:gd name="T44" fmla="*/ 357545 w 619892"/>
              <a:gd name="T45" fmla="*/ 260871 h 590373"/>
              <a:gd name="T46" fmla="*/ 512518 w 619892"/>
              <a:gd name="T47" fmla="*/ 260871 h 590373"/>
              <a:gd name="T48" fmla="*/ 387063 w 619892"/>
              <a:gd name="T49" fmla="*/ 352379 h 590373"/>
              <a:gd name="T50" fmla="*/ 433555 w 619892"/>
              <a:gd name="T51" fmla="*/ 498496 h 5903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892" h="590373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3" name="Freeform: Shape 52" title="Icon of a curved arrow">
            <a:extLst>
              <a:ext uri="{FF2B5EF4-FFF2-40B4-BE49-F238E27FC236}">
                <a16:creationId xmlns:a16="http://schemas.microsoft.com/office/drawing/2014/main" id="{3D4542EB-B426-456D-8D7A-C6DD9E36A886}"/>
              </a:ext>
            </a:extLst>
          </p:cNvPr>
          <p:cNvSpPr>
            <a:spLocks/>
          </p:cNvSpPr>
          <p:nvPr/>
        </p:nvSpPr>
        <p:spPr bwMode="auto">
          <a:xfrm>
            <a:off x="1449375" y="3891612"/>
            <a:ext cx="534624" cy="558312"/>
          </a:xfrm>
          <a:custGeom>
            <a:avLst/>
            <a:gdLst>
              <a:gd name="T0" fmla="*/ 333091 w 501817"/>
              <a:gd name="T1" fmla="*/ 148190 h 523956"/>
              <a:gd name="T2" fmla="*/ 487325 w 501817"/>
              <a:gd name="T3" fmla="*/ 161474 h 523956"/>
              <a:gd name="T4" fmla="*/ 500609 w 501817"/>
              <a:gd name="T5" fmla="*/ 7239 h 523956"/>
              <a:gd name="T6" fmla="*/ 463710 w 501817"/>
              <a:gd name="T7" fmla="*/ 4287 h 523956"/>
              <a:gd name="T8" fmla="*/ 455593 w 501817"/>
              <a:gd name="T9" fmla="*/ 93581 h 523956"/>
              <a:gd name="T10" fmla="*/ 128674 w 501817"/>
              <a:gd name="T11" fmla="*/ 44137 h 523956"/>
              <a:gd name="T12" fmla="*/ 41594 w 501817"/>
              <a:gd name="T13" fmla="*/ 399099 h 523956"/>
              <a:gd name="T14" fmla="*/ 262984 w 501817"/>
              <a:gd name="T15" fmla="*/ 523815 h 523956"/>
              <a:gd name="T16" fmla="*/ 396556 w 501817"/>
              <a:gd name="T17" fmla="*/ 486179 h 523956"/>
              <a:gd name="T18" fmla="*/ 377369 w 501817"/>
              <a:gd name="T19" fmla="*/ 454446 h 523956"/>
              <a:gd name="T20" fmla="*/ 72588 w 501817"/>
              <a:gd name="T21" fmla="*/ 379912 h 523956"/>
              <a:gd name="T22" fmla="*/ 147123 w 501817"/>
              <a:gd name="T23" fmla="*/ 75132 h 523956"/>
              <a:gd name="T24" fmla="*/ 314641 w 501817"/>
              <a:gd name="T25" fmla="*/ 49303 h 523956"/>
              <a:gd name="T26" fmla="*/ 429026 w 501817"/>
              <a:gd name="T27" fmla="*/ 119410 h 523956"/>
              <a:gd name="T28" fmla="*/ 334566 w 501817"/>
              <a:gd name="T29" fmla="*/ 111292 h 523956"/>
              <a:gd name="T30" fmla="*/ 333091 w 501817"/>
              <a:gd name="T31" fmla="*/ 148190 h 523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01817" h="523956">
                <a:moveTo>
                  <a:pt x="333091" y="148190"/>
                </a:moveTo>
                <a:lnTo>
                  <a:pt x="487325" y="161474"/>
                </a:lnTo>
                <a:lnTo>
                  <a:pt x="500609" y="7239"/>
                </a:lnTo>
                <a:lnTo>
                  <a:pt x="463710" y="4287"/>
                </a:lnTo>
                <a:lnTo>
                  <a:pt x="455593" y="93581"/>
                </a:lnTo>
                <a:cubicBezTo>
                  <a:pt x="374417" y="2073"/>
                  <a:pt x="237155" y="-20804"/>
                  <a:pt x="128674" y="44137"/>
                </a:cubicBezTo>
                <a:cubicBezTo>
                  <a:pt x="6909" y="117934"/>
                  <a:pt x="-32203" y="277334"/>
                  <a:pt x="41594" y="399099"/>
                </a:cubicBezTo>
                <a:cubicBezTo>
                  <a:pt x="90299" y="479537"/>
                  <a:pt x="175903" y="523815"/>
                  <a:pt x="262984" y="523815"/>
                </a:cubicBezTo>
                <a:cubicBezTo>
                  <a:pt x="308737" y="523815"/>
                  <a:pt x="354491" y="512008"/>
                  <a:pt x="396556" y="486179"/>
                </a:cubicBezTo>
                <a:lnTo>
                  <a:pt x="377369" y="454446"/>
                </a:lnTo>
                <a:cubicBezTo>
                  <a:pt x="272577" y="517912"/>
                  <a:pt x="136053" y="483965"/>
                  <a:pt x="72588" y="379912"/>
                </a:cubicBezTo>
                <a:cubicBezTo>
                  <a:pt x="9123" y="275121"/>
                  <a:pt x="43069" y="138597"/>
                  <a:pt x="147123" y="75132"/>
                </a:cubicBezTo>
                <a:cubicBezTo>
                  <a:pt x="198042" y="44137"/>
                  <a:pt x="257080" y="35281"/>
                  <a:pt x="314641" y="49303"/>
                </a:cubicBezTo>
                <a:cubicBezTo>
                  <a:pt x="359657" y="60372"/>
                  <a:pt x="399508" y="84725"/>
                  <a:pt x="429026" y="119410"/>
                </a:cubicBezTo>
                <a:lnTo>
                  <a:pt x="334566" y="111292"/>
                </a:lnTo>
                <a:lnTo>
                  <a:pt x="333091" y="1481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" name="Text Placeholder 374">
            <a:extLst>
              <a:ext uri="{FF2B5EF4-FFF2-40B4-BE49-F238E27FC236}">
                <a16:creationId xmlns:a16="http://schemas.microsoft.com/office/drawing/2014/main" id="{DBC1AA02-0B1E-48AC-8FAD-65BF305EFC40}"/>
              </a:ext>
            </a:extLst>
          </p:cNvPr>
          <p:cNvSpPr txBox="1">
            <a:spLocks/>
          </p:cNvSpPr>
          <p:nvPr/>
        </p:nvSpPr>
        <p:spPr>
          <a:xfrm>
            <a:off x="826894" y="4517856"/>
            <a:ext cx="1937393" cy="506770"/>
          </a:xfrm>
          <a:prstGeom prst="rect">
            <a:avLst/>
          </a:prstGeom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 sz="3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ordia New" panose="020B0304020202020204" pitchFamily="34" charset="-34"/>
              </a:defRPr>
            </a:lvl1pPr>
            <a:lvl2pPr marL="723882" indent="-26669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75000"/>
              <a:buFont typeface="Wingdings" pitchFamily="2" charset="2"/>
              <a:buChar char="§"/>
              <a:def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116202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•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619210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§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75000"/>
              <a:buFont typeface="Arial" pitchFamily="34" charset="0"/>
              <a:buChar char="•"/>
              <a:defRPr lang="th-TH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Systems &amp; Infrastructure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8046A90-6336-4749-A397-F833B380F334}"/>
              </a:ext>
            </a:extLst>
          </p:cNvPr>
          <p:cNvSpPr>
            <a:spLocks noChangeAspect="1"/>
          </p:cNvSpPr>
          <p:nvPr/>
        </p:nvSpPr>
        <p:spPr>
          <a:xfrm>
            <a:off x="7052267" y="2988150"/>
            <a:ext cx="1206862" cy="1206860"/>
          </a:xfrm>
          <a:prstGeom prst="ellipse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38B1389-AD4C-4BB0-888F-071C15738516}"/>
              </a:ext>
            </a:extLst>
          </p:cNvPr>
          <p:cNvSpPr>
            <a:spLocks noChangeAspect="1"/>
          </p:cNvSpPr>
          <p:nvPr/>
        </p:nvSpPr>
        <p:spPr>
          <a:xfrm>
            <a:off x="10000264" y="2988154"/>
            <a:ext cx="1206862" cy="12068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721E8CEE-98F7-436A-A73C-3AB3499F1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07" y="4968636"/>
            <a:ext cx="27955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" indent="-571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Data Center Infrastructure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Networking &amp; Security Infrastructure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Cyber Security Solutions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Database Migration Service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 up &amp; DR Solutions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Application Development Service</a:t>
            </a:r>
          </a:p>
        </p:txBody>
      </p:sp>
      <p:sp>
        <p:nvSpPr>
          <p:cNvPr id="69" name="Text Placeholder 374">
            <a:extLst>
              <a:ext uri="{FF2B5EF4-FFF2-40B4-BE49-F238E27FC236}">
                <a16:creationId xmlns:a16="http://schemas.microsoft.com/office/drawing/2014/main" id="{C9F62A69-ABC1-4DD7-AE0A-660FC73ACDB0}"/>
              </a:ext>
            </a:extLst>
          </p:cNvPr>
          <p:cNvSpPr txBox="1">
            <a:spLocks/>
          </p:cNvSpPr>
          <p:nvPr/>
        </p:nvSpPr>
        <p:spPr>
          <a:xfrm>
            <a:off x="3553160" y="4517856"/>
            <a:ext cx="2216544" cy="506770"/>
          </a:xfrm>
          <a:prstGeom prst="rect">
            <a:avLst/>
          </a:prstGeom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 sz="3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ordia New" panose="020B0304020202020204" pitchFamily="34" charset="-34"/>
              </a:defRPr>
            </a:lvl1pPr>
            <a:lvl2pPr marL="723882" indent="-26669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75000"/>
              <a:buFont typeface="Wingdings" pitchFamily="2" charset="2"/>
              <a:buChar char="§"/>
              <a:def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116202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•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619210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§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75000"/>
              <a:buFont typeface="Arial" pitchFamily="34" charset="0"/>
              <a:buChar char="•"/>
              <a:defRPr lang="th-TH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25000"/>
              </a:spcBef>
              <a:spcAft>
                <a:spcPct val="10000"/>
              </a:spcAft>
              <a:buClr>
                <a:srgbClr val="FF0000"/>
              </a:buClr>
            </a:pPr>
            <a: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Technology Services</a:t>
            </a:r>
          </a:p>
        </p:txBody>
      </p:sp>
      <p:sp>
        <p:nvSpPr>
          <p:cNvPr id="70" name="Text Box 63">
            <a:extLst>
              <a:ext uri="{FF2B5EF4-FFF2-40B4-BE49-F238E27FC236}">
                <a16:creationId xmlns:a16="http://schemas.microsoft.com/office/drawing/2014/main" id="{5480D25D-F6C4-42C2-B1E6-20774A889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216" y="4968636"/>
            <a:ext cx="24379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9875" indent="-88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IT Managed Services</a:t>
            </a:r>
          </a:p>
          <a:p>
            <a:pPr marL="354013" lvl="1" indent="-173038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Data Center </a:t>
            </a:r>
          </a:p>
          <a:p>
            <a:pPr marL="354013" lvl="1" indent="-173038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Co-location Hosting</a:t>
            </a:r>
          </a:p>
          <a:p>
            <a:pPr marL="354013" lvl="1" indent="-173038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Service Desk Support</a:t>
            </a:r>
          </a:p>
        </p:txBody>
      </p:sp>
      <p:sp>
        <p:nvSpPr>
          <p:cNvPr id="71" name="Text Placeholder 374">
            <a:extLst>
              <a:ext uri="{FF2B5EF4-FFF2-40B4-BE49-F238E27FC236}">
                <a16:creationId xmlns:a16="http://schemas.microsoft.com/office/drawing/2014/main" id="{AF6FFF5A-CE58-45D6-AEC9-050FD31605A1}"/>
              </a:ext>
            </a:extLst>
          </p:cNvPr>
          <p:cNvSpPr txBox="1">
            <a:spLocks/>
          </p:cNvSpPr>
          <p:nvPr/>
        </p:nvSpPr>
        <p:spPr>
          <a:xfrm>
            <a:off x="6558576" y="4517856"/>
            <a:ext cx="2240614" cy="506770"/>
          </a:xfrm>
          <a:prstGeom prst="rect">
            <a:avLst/>
          </a:prstGeom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 sz="3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ordia New" panose="020B0304020202020204" pitchFamily="34" charset="-34"/>
              </a:defRPr>
            </a:lvl1pPr>
            <a:lvl2pPr marL="723882" indent="-26669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75000"/>
              <a:buFont typeface="Wingdings" pitchFamily="2" charset="2"/>
              <a:buChar char="§"/>
              <a:def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116202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•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619210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§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75000"/>
              <a:buFont typeface="Arial" pitchFamily="34" charset="0"/>
              <a:buChar char="•"/>
              <a:defRPr lang="th-TH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Multimedia Solutions</a:t>
            </a:r>
          </a:p>
        </p:txBody>
      </p:sp>
      <p:sp>
        <p:nvSpPr>
          <p:cNvPr id="72" name="Text Box 61">
            <a:extLst>
              <a:ext uri="{FF2B5EF4-FFF2-40B4-BE49-F238E27FC236}">
                <a16:creationId xmlns:a16="http://schemas.microsoft.com/office/drawing/2014/main" id="{041578C3-8EF9-434B-BF8F-99E43CA1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47" y="4968636"/>
            <a:ext cx="27962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 indent="-88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LCD, DLP and LCOS Projector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LCD TV &amp; LCD Monitor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Projection Screen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Interactive Display 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Display Management System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HDVC Live Solution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Large format Printer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Service Center</a:t>
            </a:r>
            <a:endParaRPr lang="th-TH" altLang="th-TH" sz="1100" b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Text Placeholder 374">
            <a:extLst>
              <a:ext uri="{FF2B5EF4-FFF2-40B4-BE49-F238E27FC236}">
                <a16:creationId xmlns:a16="http://schemas.microsoft.com/office/drawing/2014/main" id="{1133DA9F-0445-471D-BF6A-8B0FF1F99A00}"/>
              </a:ext>
            </a:extLst>
          </p:cNvPr>
          <p:cNvSpPr txBox="1">
            <a:spLocks/>
          </p:cNvSpPr>
          <p:nvPr/>
        </p:nvSpPr>
        <p:spPr>
          <a:xfrm>
            <a:off x="9775092" y="4517856"/>
            <a:ext cx="1793412" cy="506770"/>
          </a:xfrm>
          <a:prstGeom prst="rect">
            <a:avLst/>
          </a:prstGeom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 sz="3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ordia New" panose="020B0304020202020204" pitchFamily="34" charset="-34"/>
              </a:defRPr>
            </a:lvl1pPr>
            <a:lvl2pPr marL="723882" indent="-26669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75000"/>
              <a:buFont typeface="Wingdings" pitchFamily="2" charset="2"/>
              <a:buChar char="§"/>
              <a:def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116202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•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619210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§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75000"/>
              <a:buFont typeface="Arial" pitchFamily="34" charset="0"/>
              <a:buChar char="•"/>
              <a:defRPr lang="th-TH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ct val="25000"/>
              </a:spcBef>
              <a:spcAft>
                <a:spcPct val="10000"/>
              </a:spcAft>
              <a:buClr>
                <a:srgbClr val="FF0000"/>
              </a:buClr>
            </a:pPr>
            <a: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Content Innovation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6F72FC-5FF1-4C88-8A0D-55641596C119}"/>
              </a:ext>
            </a:extLst>
          </p:cNvPr>
          <p:cNvSpPr/>
          <p:nvPr/>
        </p:nvSpPr>
        <p:spPr>
          <a:xfrm>
            <a:off x="1093125" y="2976821"/>
            <a:ext cx="1247124" cy="1247122"/>
          </a:xfrm>
          <a:prstGeom prst="ellipse">
            <a:avLst/>
          </a:prstGeom>
          <a:noFill/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2">
                <a:lumMod val="9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E4F2C0B-E247-4EF3-A489-9749D60B5572}"/>
              </a:ext>
            </a:extLst>
          </p:cNvPr>
          <p:cNvSpPr/>
          <p:nvPr/>
        </p:nvSpPr>
        <p:spPr>
          <a:xfrm>
            <a:off x="2569593" y="2976821"/>
            <a:ext cx="1247124" cy="1247122"/>
          </a:xfrm>
          <a:prstGeom prst="ellipse">
            <a:avLst/>
          </a:prstGeom>
          <a:noFill/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2">
                <a:lumMod val="9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77F5DF8-6783-4D0B-B160-26B0BB46C1B2}"/>
              </a:ext>
            </a:extLst>
          </p:cNvPr>
          <p:cNvSpPr/>
          <p:nvPr/>
        </p:nvSpPr>
        <p:spPr>
          <a:xfrm>
            <a:off x="4046061" y="2976821"/>
            <a:ext cx="1247124" cy="1247122"/>
          </a:xfrm>
          <a:prstGeom prst="ellipse">
            <a:avLst/>
          </a:prstGeom>
          <a:noFill/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2">
                <a:lumMod val="9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59F3886-0E0E-49D1-B623-7CE12C6CC3B2}"/>
              </a:ext>
            </a:extLst>
          </p:cNvPr>
          <p:cNvSpPr/>
          <p:nvPr/>
        </p:nvSpPr>
        <p:spPr>
          <a:xfrm>
            <a:off x="5538935" y="2976821"/>
            <a:ext cx="1247124" cy="1247122"/>
          </a:xfrm>
          <a:prstGeom prst="ellipse">
            <a:avLst/>
          </a:prstGeom>
          <a:noFill/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2">
                <a:lumMod val="9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18FC6E3-D823-4AF2-A989-E63A758A0393}"/>
              </a:ext>
            </a:extLst>
          </p:cNvPr>
          <p:cNvSpPr/>
          <p:nvPr/>
        </p:nvSpPr>
        <p:spPr>
          <a:xfrm>
            <a:off x="7011041" y="2976821"/>
            <a:ext cx="1247124" cy="1247122"/>
          </a:xfrm>
          <a:prstGeom prst="ellipse">
            <a:avLst/>
          </a:prstGeom>
          <a:noFill/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2">
                <a:lumMod val="9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BEE0646-EEF5-49B7-946F-59F756C262D5}"/>
              </a:ext>
            </a:extLst>
          </p:cNvPr>
          <p:cNvSpPr/>
          <p:nvPr/>
        </p:nvSpPr>
        <p:spPr>
          <a:xfrm>
            <a:off x="8490604" y="2976821"/>
            <a:ext cx="1247124" cy="1247122"/>
          </a:xfrm>
          <a:prstGeom prst="ellipse">
            <a:avLst/>
          </a:prstGeom>
          <a:noFill/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2">
                <a:lumMod val="9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8198AE1-F97A-475A-B8EA-D2A53CACE07E}"/>
              </a:ext>
            </a:extLst>
          </p:cNvPr>
          <p:cNvSpPr/>
          <p:nvPr/>
        </p:nvSpPr>
        <p:spPr>
          <a:xfrm>
            <a:off x="9951933" y="2976821"/>
            <a:ext cx="1247124" cy="1247122"/>
          </a:xfrm>
          <a:prstGeom prst="ellipse">
            <a:avLst/>
          </a:prstGeom>
          <a:noFill/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2">
                <a:lumMod val="9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ABC2296-773E-4AB6-B3B8-89B1717EF72E}"/>
              </a:ext>
            </a:extLst>
          </p:cNvPr>
          <p:cNvGrpSpPr/>
          <p:nvPr/>
        </p:nvGrpSpPr>
        <p:grpSpPr>
          <a:xfrm rot="5400000">
            <a:off x="1586357" y="4171551"/>
            <a:ext cx="260661" cy="254939"/>
            <a:chOff x="1528234" y="4161367"/>
            <a:chExt cx="260661" cy="254939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E0AA690-F9DF-4732-88D6-3B3243009CD7}"/>
                </a:ext>
              </a:extLst>
            </p:cNvPr>
            <p:cNvCxnSpPr>
              <a:endCxn id="86" idx="3"/>
            </p:cNvCxnSpPr>
            <p:nvPr/>
          </p:nvCxnSpPr>
          <p:spPr>
            <a:xfrm>
              <a:off x="1528234" y="4288205"/>
              <a:ext cx="260661" cy="632"/>
            </a:xfrm>
            <a:prstGeom prst="line">
              <a:avLst/>
            </a:prstGeom>
            <a:noFill/>
            <a:ln w="292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6" name="AutoShape 110">
              <a:extLst>
                <a:ext uri="{FF2B5EF4-FFF2-40B4-BE49-F238E27FC236}">
                  <a16:creationId xmlns:a16="http://schemas.microsoft.com/office/drawing/2014/main" id="{EE82CB15-0ADB-401A-B8CC-C945C1FE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4161367"/>
              <a:ext cx="175995" cy="254939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5A5A5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61038E-7F50-438E-B7E8-7F0FF4BB5FB1}"/>
              </a:ext>
            </a:extLst>
          </p:cNvPr>
          <p:cNvGrpSpPr/>
          <p:nvPr/>
        </p:nvGrpSpPr>
        <p:grpSpPr>
          <a:xfrm rot="16200000">
            <a:off x="3028953" y="2753026"/>
            <a:ext cx="328405" cy="321196"/>
            <a:chOff x="1528234" y="4161367"/>
            <a:chExt cx="260661" cy="254939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81B3140-B8A9-47F1-93E7-1A141B2D01A1}"/>
                </a:ext>
              </a:extLst>
            </p:cNvPr>
            <p:cNvCxnSpPr>
              <a:endCxn id="92" idx="3"/>
            </p:cNvCxnSpPr>
            <p:nvPr/>
          </p:nvCxnSpPr>
          <p:spPr>
            <a:xfrm>
              <a:off x="1528234" y="4288205"/>
              <a:ext cx="260661" cy="632"/>
            </a:xfrm>
            <a:prstGeom prst="line">
              <a:avLst/>
            </a:prstGeom>
            <a:noFill/>
            <a:ln w="292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92" name="AutoShape 110">
              <a:extLst>
                <a:ext uri="{FF2B5EF4-FFF2-40B4-BE49-F238E27FC236}">
                  <a16:creationId xmlns:a16="http://schemas.microsoft.com/office/drawing/2014/main" id="{44B9FEC4-E24E-41C2-A254-FEED03B24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4161367"/>
              <a:ext cx="175995" cy="254939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5A5A5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FE0AB8D-4676-409F-8EC8-8182F7AFE63F}"/>
              </a:ext>
            </a:extLst>
          </p:cNvPr>
          <p:cNvGrpSpPr/>
          <p:nvPr/>
        </p:nvGrpSpPr>
        <p:grpSpPr>
          <a:xfrm rot="5400000">
            <a:off x="4539292" y="4171551"/>
            <a:ext cx="260661" cy="254939"/>
            <a:chOff x="1528234" y="4161367"/>
            <a:chExt cx="260661" cy="254939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EADB5E4-2B82-4D10-B240-CBA25C12CC62}"/>
                </a:ext>
              </a:extLst>
            </p:cNvPr>
            <p:cNvCxnSpPr>
              <a:endCxn id="96" idx="3"/>
            </p:cNvCxnSpPr>
            <p:nvPr/>
          </p:nvCxnSpPr>
          <p:spPr>
            <a:xfrm>
              <a:off x="1528234" y="4288205"/>
              <a:ext cx="260661" cy="632"/>
            </a:xfrm>
            <a:prstGeom prst="line">
              <a:avLst/>
            </a:prstGeom>
            <a:noFill/>
            <a:ln w="292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96" name="AutoShape 110">
              <a:extLst>
                <a:ext uri="{FF2B5EF4-FFF2-40B4-BE49-F238E27FC236}">
                  <a16:creationId xmlns:a16="http://schemas.microsoft.com/office/drawing/2014/main" id="{EFEDA964-302D-49FA-9D81-50C48F708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4161367"/>
              <a:ext cx="175995" cy="254939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5A5A5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726E6A2-5B36-46BB-B2F6-9CD4AB7A5CCB}"/>
              </a:ext>
            </a:extLst>
          </p:cNvPr>
          <p:cNvGrpSpPr/>
          <p:nvPr/>
        </p:nvGrpSpPr>
        <p:grpSpPr>
          <a:xfrm rot="16200000">
            <a:off x="6032167" y="2752283"/>
            <a:ext cx="260661" cy="254939"/>
            <a:chOff x="1528234" y="4161367"/>
            <a:chExt cx="260661" cy="25493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21B16D0-9345-4691-BFF3-46D6518C09AD}"/>
                </a:ext>
              </a:extLst>
            </p:cNvPr>
            <p:cNvCxnSpPr>
              <a:endCxn id="99" idx="3"/>
            </p:cNvCxnSpPr>
            <p:nvPr/>
          </p:nvCxnSpPr>
          <p:spPr>
            <a:xfrm>
              <a:off x="1528234" y="4288205"/>
              <a:ext cx="260661" cy="632"/>
            </a:xfrm>
            <a:prstGeom prst="line">
              <a:avLst/>
            </a:prstGeom>
            <a:noFill/>
            <a:ln w="292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99" name="AutoShape 110">
              <a:extLst>
                <a:ext uri="{FF2B5EF4-FFF2-40B4-BE49-F238E27FC236}">
                  <a16:creationId xmlns:a16="http://schemas.microsoft.com/office/drawing/2014/main" id="{567D793A-BA8F-4CB2-B3B5-BE40B9F8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4161367"/>
              <a:ext cx="175995" cy="254939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5A5A5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ED42C7D-FB4D-4434-8C60-AB4F50BB28BD}"/>
              </a:ext>
            </a:extLst>
          </p:cNvPr>
          <p:cNvGrpSpPr/>
          <p:nvPr/>
        </p:nvGrpSpPr>
        <p:grpSpPr>
          <a:xfrm rot="5400000">
            <a:off x="7504273" y="4171551"/>
            <a:ext cx="260661" cy="254939"/>
            <a:chOff x="1528234" y="4161367"/>
            <a:chExt cx="260661" cy="254939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E4D309E-3A2A-4764-9551-9DD04FF8D28F}"/>
                </a:ext>
              </a:extLst>
            </p:cNvPr>
            <p:cNvCxnSpPr>
              <a:endCxn id="102" idx="3"/>
            </p:cNvCxnSpPr>
            <p:nvPr/>
          </p:nvCxnSpPr>
          <p:spPr>
            <a:xfrm>
              <a:off x="1528234" y="4288205"/>
              <a:ext cx="260661" cy="632"/>
            </a:xfrm>
            <a:prstGeom prst="line">
              <a:avLst/>
            </a:prstGeom>
            <a:noFill/>
            <a:ln w="292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AutoShape 110">
              <a:extLst>
                <a:ext uri="{FF2B5EF4-FFF2-40B4-BE49-F238E27FC236}">
                  <a16:creationId xmlns:a16="http://schemas.microsoft.com/office/drawing/2014/main" id="{D01383DB-F030-4942-AA3F-0C5296E3C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4161367"/>
              <a:ext cx="175995" cy="254939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5A5A5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D86AD48-4337-4A73-A3D6-4EB3D6F6C814}"/>
              </a:ext>
            </a:extLst>
          </p:cNvPr>
          <p:cNvGrpSpPr/>
          <p:nvPr/>
        </p:nvGrpSpPr>
        <p:grpSpPr>
          <a:xfrm rot="16200000">
            <a:off x="8983836" y="2752283"/>
            <a:ext cx="260661" cy="254939"/>
            <a:chOff x="1528234" y="4161367"/>
            <a:chExt cx="260661" cy="254939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0416D74-A950-4F30-A48E-B53876B9D196}"/>
                </a:ext>
              </a:extLst>
            </p:cNvPr>
            <p:cNvCxnSpPr>
              <a:endCxn id="105" idx="3"/>
            </p:cNvCxnSpPr>
            <p:nvPr/>
          </p:nvCxnSpPr>
          <p:spPr>
            <a:xfrm>
              <a:off x="1528234" y="4288205"/>
              <a:ext cx="260661" cy="632"/>
            </a:xfrm>
            <a:prstGeom prst="line">
              <a:avLst/>
            </a:prstGeom>
            <a:noFill/>
            <a:ln w="292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5" name="AutoShape 110">
              <a:extLst>
                <a:ext uri="{FF2B5EF4-FFF2-40B4-BE49-F238E27FC236}">
                  <a16:creationId xmlns:a16="http://schemas.microsoft.com/office/drawing/2014/main" id="{DE9854BC-70A7-498F-9410-6990CBBFD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4161367"/>
              <a:ext cx="175995" cy="254939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5A5A5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1C796B7-10B8-4252-B3DB-2886B76BBA56}"/>
              </a:ext>
            </a:extLst>
          </p:cNvPr>
          <p:cNvGrpSpPr/>
          <p:nvPr/>
        </p:nvGrpSpPr>
        <p:grpSpPr>
          <a:xfrm rot="5400000">
            <a:off x="10445165" y="4171551"/>
            <a:ext cx="260661" cy="254939"/>
            <a:chOff x="1528234" y="4161367"/>
            <a:chExt cx="260661" cy="254939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D7231F-49DD-4188-BE9C-B43D04E5EFCB}"/>
                </a:ext>
              </a:extLst>
            </p:cNvPr>
            <p:cNvCxnSpPr>
              <a:endCxn id="117" idx="3"/>
            </p:cNvCxnSpPr>
            <p:nvPr/>
          </p:nvCxnSpPr>
          <p:spPr>
            <a:xfrm>
              <a:off x="1528234" y="4288205"/>
              <a:ext cx="260661" cy="632"/>
            </a:xfrm>
            <a:prstGeom prst="line">
              <a:avLst/>
            </a:prstGeom>
            <a:noFill/>
            <a:ln w="292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17" name="AutoShape 110">
              <a:extLst>
                <a:ext uri="{FF2B5EF4-FFF2-40B4-BE49-F238E27FC236}">
                  <a16:creationId xmlns:a16="http://schemas.microsoft.com/office/drawing/2014/main" id="{0A500B08-87A4-48D1-B215-964A242C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4161367"/>
              <a:ext cx="175995" cy="254939"/>
            </a:xfrm>
            <a:prstGeom prst="rightArrow">
              <a:avLst>
                <a:gd name="adj1" fmla="val 55843"/>
                <a:gd name="adj2" fmla="val 49879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5A5A5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B884E9F-9344-4BA7-A937-346140E21984}"/>
              </a:ext>
            </a:extLst>
          </p:cNvPr>
          <p:cNvSpPr>
            <a:spLocks noChangeAspect="1"/>
          </p:cNvSpPr>
          <p:nvPr/>
        </p:nvSpPr>
        <p:spPr>
          <a:xfrm>
            <a:off x="4075623" y="2997982"/>
            <a:ext cx="1188000" cy="1206860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409" t="-2201" r="-32147" b="-220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8AAE93A-F79E-48BC-B543-CFFAC101FE14}"/>
              </a:ext>
            </a:extLst>
          </p:cNvPr>
          <p:cNvSpPr>
            <a:spLocks noChangeAspect="1"/>
          </p:cNvSpPr>
          <p:nvPr/>
        </p:nvSpPr>
        <p:spPr>
          <a:xfrm>
            <a:off x="7031172" y="2996952"/>
            <a:ext cx="1206862" cy="1206860"/>
          </a:xfrm>
          <a:prstGeom prst="ellipse">
            <a:avLst/>
          </a:prstGeom>
          <a:blipFill dpi="0" rotWithShape="1">
            <a:blip r:embed="rId3"/>
            <a:srcRect/>
            <a:stretch>
              <a:fillRect l="-280894" t="309" r="-156526" b="-12308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B1C47D-EC48-4290-9CE8-273DD33CAF0A}"/>
              </a:ext>
            </a:extLst>
          </p:cNvPr>
          <p:cNvSpPr>
            <a:spLocks noChangeAspect="1"/>
          </p:cNvSpPr>
          <p:nvPr/>
        </p:nvSpPr>
        <p:spPr>
          <a:xfrm>
            <a:off x="2589724" y="3007814"/>
            <a:ext cx="1206862" cy="1206860"/>
          </a:xfrm>
          <a:prstGeom prst="ellipse">
            <a:avLst/>
          </a:prstGeom>
          <a:blipFill dpi="0" rotWithShape="1"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 l="-31000" t="3000" r="-32147" b="-220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1B8B590-F968-414A-A665-600E5CAC8F8C}"/>
              </a:ext>
            </a:extLst>
          </p:cNvPr>
          <p:cNvSpPr>
            <a:spLocks noChangeAspect="1"/>
          </p:cNvSpPr>
          <p:nvPr/>
        </p:nvSpPr>
        <p:spPr>
          <a:xfrm>
            <a:off x="5559066" y="2988150"/>
            <a:ext cx="1206862" cy="1206860"/>
          </a:xfrm>
          <a:prstGeom prst="ellipse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 l="-31409" t="-2201" r="-32147" b="-220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DA2C1A0-1728-4478-9E84-94FE6215952A}"/>
              </a:ext>
            </a:extLst>
          </p:cNvPr>
          <p:cNvSpPr>
            <a:spLocks noChangeAspect="1"/>
          </p:cNvSpPr>
          <p:nvPr/>
        </p:nvSpPr>
        <p:spPr>
          <a:xfrm>
            <a:off x="9972064" y="2988150"/>
            <a:ext cx="1206862" cy="1206860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6748" t="5256" r="782" b="5256"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22CC7FE-D184-4E5C-ACA4-0988D3C85B41}"/>
              </a:ext>
            </a:extLst>
          </p:cNvPr>
          <p:cNvSpPr>
            <a:spLocks noChangeAspect="1"/>
          </p:cNvSpPr>
          <p:nvPr/>
        </p:nvSpPr>
        <p:spPr>
          <a:xfrm>
            <a:off x="8510735" y="2988150"/>
            <a:ext cx="1206862" cy="1206860"/>
          </a:xfrm>
          <a:prstGeom prst="ellipse">
            <a:avLst/>
          </a:prstGeom>
          <a:blipFill dpi="0" rotWithShape="1">
            <a:blip r:embed="rId10"/>
            <a:srcRect/>
            <a:stretch>
              <a:fillRect l="-37000" t="-2000" r="-45000" b="6000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3E4B571-EC92-41D9-B4D6-A9F28EE4BE91}"/>
              </a:ext>
            </a:extLst>
          </p:cNvPr>
          <p:cNvSpPr>
            <a:spLocks noChangeAspect="1"/>
          </p:cNvSpPr>
          <p:nvPr/>
        </p:nvSpPr>
        <p:spPr>
          <a:xfrm>
            <a:off x="1113256" y="3016837"/>
            <a:ext cx="1206862" cy="1206860"/>
          </a:xfrm>
          <a:prstGeom prst="ellipse">
            <a:avLst/>
          </a:prstGeom>
          <a:blipFill dpi="0" rotWithShape="1">
            <a:blip r:embed="rId11"/>
            <a:srcRect/>
            <a:stretch>
              <a:fillRect l="-25277" t="-1877" r="-21201" b="2603"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</a:pP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9" name="Text Placeholder 374">
            <a:extLst>
              <a:ext uri="{FF2B5EF4-FFF2-40B4-BE49-F238E27FC236}">
                <a16:creationId xmlns:a16="http://schemas.microsoft.com/office/drawing/2014/main" id="{4BCB360A-DFC8-425F-9445-43C1DC39E911}"/>
              </a:ext>
            </a:extLst>
          </p:cNvPr>
          <p:cNvSpPr txBox="1">
            <a:spLocks/>
          </p:cNvSpPr>
          <p:nvPr/>
        </p:nvSpPr>
        <p:spPr>
          <a:xfrm>
            <a:off x="2200346" y="2259352"/>
            <a:ext cx="2130618" cy="506770"/>
          </a:xfrm>
          <a:prstGeom prst="rect">
            <a:avLst/>
          </a:prstGeom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 sz="3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ordia New" panose="020B0304020202020204" pitchFamily="34" charset="-34"/>
              </a:defRPr>
            </a:lvl1pPr>
            <a:lvl2pPr marL="723882" indent="-26669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75000"/>
              <a:buFont typeface="Wingdings" pitchFamily="2" charset="2"/>
              <a:buChar char="§"/>
              <a:def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116202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•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619210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§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75000"/>
              <a:buFont typeface="Arial" pitchFamily="34" charset="0"/>
              <a:buChar char="•"/>
              <a:defRPr lang="th-TH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Capital</a:t>
            </a:r>
            <a:b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Solution</a:t>
            </a:r>
          </a:p>
        </p:txBody>
      </p:sp>
      <p:sp>
        <p:nvSpPr>
          <p:cNvPr id="130" name="Text Box 59">
            <a:extLst>
              <a:ext uri="{FF2B5EF4-FFF2-40B4-BE49-F238E27FC236}">
                <a16:creationId xmlns:a16="http://schemas.microsoft.com/office/drawing/2014/main" id="{E985AF32-FA91-43F5-80F6-885C7B1C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620" y="298281"/>
            <a:ext cx="30854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85725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lvl="1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D-</a:t>
            </a:r>
            <a:r>
              <a:rPr lang="en-US" altLang="th-TH" sz="1100" b="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Work</a:t>
            </a:r>
            <a:r>
              <a:rPr lang="en-US" altLang="th-TH" sz="1100" b="0" baseline="3000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TM</a:t>
            </a: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: Human Capital Management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Organizational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Employee Management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Recruitment Management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Benefit Administration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Time Attendance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Payroll processing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Reimbursement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Training Administration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Competency &amp; Performance</a:t>
            </a:r>
          </a:p>
          <a:p>
            <a:pPr marL="265113" lvl="2" indent="-1778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Self Service</a:t>
            </a:r>
          </a:p>
        </p:txBody>
      </p:sp>
      <p:sp>
        <p:nvSpPr>
          <p:cNvPr id="131" name="Text Placeholder 374">
            <a:extLst>
              <a:ext uri="{FF2B5EF4-FFF2-40B4-BE49-F238E27FC236}">
                <a16:creationId xmlns:a16="http://schemas.microsoft.com/office/drawing/2014/main" id="{4987F378-DBC8-430C-A5C2-1B8DB1A478F9}"/>
              </a:ext>
            </a:extLst>
          </p:cNvPr>
          <p:cNvSpPr txBox="1">
            <a:spLocks/>
          </p:cNvSpPr>
          <p:nvPr/>
        </p:nvSpPr>
        <p:spPr>
          <a:xfrm>
            <a:off x="5114175" y="2259352"/>
            <a:ext cx="2182420" cy="506770"/>
          </a:xfrm>
          <a:prstGeom prst="rect">
            <a:avLst/>
          </a:prstGeom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 sz="3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ordia New" panose="020B0304020202020204" pitchFamily="34" charset="-34"/>
              </a:defRPr>
            </a:lvl1pPr>
            <a:lvl2pPr marL="723882" indent="-26669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75000"/>
              <a:buFont typeface="Wingdings" pitchFamily="2" charset="2"/>
              <a:buChar char="§"/>
              <a:def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116202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•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619210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§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75000"/>
              <a:buFont typeface="Arial" pitchFamily="34" charset="0"/>
              <a:buChar char="•"/>
              <a:defRPr lang="th-TH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Service </a:t>
            </a:r>
            <a:b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Software</a:t>
            </a:r>
          </a:p>
        </p:txBody>
      </p:sp>
      <p:sp>
        <p:nvSpPr>
          <p:cNvPr id="132" name="Text Box 61">
            <a:extLst>
              <a:ext uri="{FF2B5EF4-FFF2-40B4-BE49-F238E27FC236}">
                <a16:creationId xmlns:a16="http://schemas.microsoft.com/office/drawing/2014/main" id="{A41F383E-1544-4774-9C1B-3025D3D50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743" y="1295694"/>
            <a:ext cx="255332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 indent="-88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fr-FR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Infrastructures Management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fr-FR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IT Service Management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fr-FR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Data Center Automation 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fr-FR" altLang="th-TH" sz="1100" b="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Workload</a:t>
            </a:r>
            <a:r>
              <a:rPr lang="fr-FR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Automation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fr-FR" altLang="th-TH" sz="1100" b="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Governance</a:t>
            </a:r>
            <a:r>
              <a:rPr lang="fr-FR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, Risk, and Compliance</a:t>
            </a:r>
          </a:p>
        </p:txBody>
      </p:sp>
      <p:sp>
        <p:nvSpPr>
          <p:cNvPr id="133" name="Text Placeholder 374">
            <a:extLst>
              <a:ext uri="{FF2B5EF4-FFF2-40B4-BE49-F238E27FC236}">
                <a16:creationId xmlns:a16="http://schemas.microsoft.com/office/drawing/2014/main" id="{06C8CDC8-6136-470C-9C67-054FA905AD1B}"/>
              </a:ext>
            </a:extLst>
          </p:cNvPr>
          <p:cNvSpPr txBox="1">
            <a:spLocks/>
          </p:cNvSpPr>
          <p:nvPr/>
        </p:nvSpPr>
        <p:spPr>
          <a:xfrm>
            <a:off x="8072733" y="2259352"/>
            <a:ext cx="2162886" cy="506770"/>
          </a:xfrm>
          <a:prstGeom prst="rect">
            <a:avLst/>
          </a:prstGeom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itchFamily="2" charset="2"/>
              <a:buNone/>
              <a:defRPr sz="3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Cordia New" panose="020B0304020202020204" pitchFamily="34" charset="-34"/>
              </a:defRPr>
            </a:lvl1pPr>
            <a:lvl2pPr marL="723882" indent="-26669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75000"/>
              <a:buFont typeface="Wingdings" pitchFamily="2" charset="2"/>
              <a:buChar char="§"/>
              <a:def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2pPr>
            <a:lvl3pPr marL="116202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•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3pPr>
            <a:lvl4pPr marL="1619210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§"/>
              <a:def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75000"/>
              <a:buFont typeface="Arial" pitchFamily="34" charset="0"/>
              <a:buChar char="•"/>
              <a:defRPr lang="th-TH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alt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Application Managed Services</a:t>
            </a:r>
          </a:p>
        </p:txBody>
      </p:sp>
      <p:sp>
        <p:nvSpPr>
          <p:cNvPr id="134" name="Text Box 59">
            <a:extLst>
              <a:ext uri="{FF2B5EF4-FFF2-40B4-BE49-F238E27FC236}">
                <a16:creationId xmlns:a16="http://schemas.microsoft.com/office/drawing/2014/main" id="{A329C49A-EB17-4A40-864D-20B46A991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836" y="1612553"/>
            <a:ext cx="285470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1125" indent="-111125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Application Full Outsource Management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Robotic Process Automation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Business Development &amp; IT Operation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F1CAE55-B855-4310-8052-07A6EB4D6322}"/>
              </a:ext>
            </a:extLst>
          </p:cNvPr>
          <p:cNvCxnSpPr>
            <a:cxnSpLocks/>
            <a:stCxn id="75" idx="6"/>
            <a:endCxn id="76" idx="2"/>
          </p:cNvCxnSpPr>
          <p:nvPr/>
        </p:nvCxnSpPr>
        <p:spPr>
          <a:xfrm>
            <a:off x="2340249" y="3600382"/>
            <a:ext cx="229344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B5771D6-392C-434C-B29F-3188AEFEFD1F}"/>
              </a:ext>
            </a:extLst>
          </p:cNvPr>
          <p:cNvCxnSpPr>
            <a:cxnSpLocks/>
          </p:cNvCxnSpPr>
          <p:nvPr/>
        </p:nvCxnSpPr>
        <p:spPr>
          <a:xfrm>
            <a:off x="3846279" y="3600382"/>
            <a:ext cx="229344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56BCFFF-6713-439A-B88C-27B68234E5B7}"/>
              </a:ext>
            </a:extLst>
          </p:cNvPr>
          <p:cNvCxnSpPr>
            <a:cxnSpLocks/>
          </p:cNvCxnSpPr>
          <p:nvPr/>
        </p:nvCxnSpPr>
        <p:spPr>
          <a:xfrm>
            <a:off x="5329722" y="3600382"/>
            <a:ext cx="229344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462C028-B112-4289-881C-0F9A2A6365C2}"/>
              </a:ext>
            </a:extLst>
          </p:cNvPr>
          <p:cNvCxnSpPr>
            <a:cxnSpLocks/>
          </p:cNvCxnSpPr>
          <p:nvPr/>
        </p:nvCxnSpPr>
        <p:spPr>
          <a:xfrm>
            <a:off x="6786059" y="3600382"/>
            <a:ext cx="229344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8957B5F-D7F1-43CD-9961-5573D907BE1B}"/>
              </a:ext>
            </a:extLst>
          </p:cNvPr>
          <p:cNvCxnSpPr>
            <a:cxnSpLocks/>
          </p:cNvCxnSpPr>
          <p:nvPr/>
        </p:nvCxnSpPr>
        <p:spPr>
          <a:xfrm>
            <a:off x="8267776" y="3600382"/>
            <a:ext cx="229344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22FB8CE-1944-469B-9AC7-2BFE9D298B47}"/>
              </a:ext>
            </a:extLst>
          </p:cNvPr>
          <p:cNvCxnSpPr>
            <a:cxnSpLocks/>
          </p:cNvCxnSpPr>
          <p:nvPr/>
        </p:nvCxnSpPr>
        <p:spPr>
          <a:xfrm>
            <a:off x="9775092" y="3600382"/>
            <a:ext cx="229344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4B3CB43-E06E-4DA1-A7F1-B443E3DF6C75}"/>
              </a:ext>
            </a:extLst>
          </p:cNvPr>
          <p:cNvCxnSpPr>
            <a:cxnSpLocks/>
          </p:cNvCxnSpPr>
          <p:nvPr/>
        </p:nvCxnSpPr>
        <p:spPr>
          <a:xfrm>
            <a:off x="11222745" y="3600382"/>
            <a:ext cx="229344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4B1FB09-ED61-441A-8D6E-EE5E3E903F7B}"/>
              </a:ext>
            </a:extLst>
          </p:cNvPr>
          <p:cNvSpPr/>
          <p:nvPr/>
        </p:nvSpPr>
        <p:spPr>
          <a:xfrm>
            <a:off x="7189953" y="199824"/>
            <a:ext cx="4977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Products &amp; Services Structure</a:t>
            </a:r>
          </a:p>
        </p:txBody>
      </p:sp>
      <p:sp>
        <p:nvSpPr>
          <p:cNvPr id="67" name="Text Box 64">
            <a:extLst>
              <a:ext uri="{FF2B5EF4-FFF2-40B4-BE49-F238E27FC236}">
                <a16:creationId xmlns:a16="http://schemas.microsoft.com/office/drawing/2014/main" id="{4C0C5EDC-FFA7-470D-9CD6-2EC5D5821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527" y="5031254"/>
            <a:ext cx="24811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 indent="-88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Digital Content Services</a:t>
            </a:r>
          </a:p>
          <a:p>
            <a:pPr marL="176213" indent="-176213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th-TH" sz="1100" b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Streaming Content Management</a:t>
            </a:r>
          </a:p>
        </p:txBody>
      </p:sp>
    </p:spTree>
    <p:extLst>
      <p:ext uri="{BB962C8B-B14F-4D97-AF65-F5344CB8AC3E}">
        <p14:creationId xmlns:p14="http://schemas.microsoft.com/office/powerpoint/2010/main" val="21661553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DECD02-765D-4F30-AF82-9635D4A7D9CB}"/>
              </a:ext>
            </a:extLst>
          </p:cNvPr>
          <p:cNvGrpSpPr/>
          <p:nvPr/>
        </p:nvGrpSpPr>
        <p:grpSpPr>
          <a:xfrm>
            <a:off x="283106" y="1677095"/>
            <a:ext cx="4569003" cy="4704233"/>
            <a:chOff x="283106" y="1677095"/>
            <a:chExt cx="4569003" cy="4704233"/>
          </a:xfrm>
        </p:grpSpPr>
        <p:sp>
          <p:nvSpPr>
            <p:cNvPr id="71" name="TextBox 70"/>
            <p:cNvSpPr txBox="1"/>
            <p:nvPr/>
          </p:nvSpPr>
          <p:spPr bwMode="auto">
            <a:xfrm>
              <a:off x="1044032" y="5919366"/>
              <a:ext cx="2836862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Hardware &amp; Software</a:t>
              </a:r>
            </a:p>
          </p:txBody>
        </p:sp>
        <p:pic>
          <p:nvPicPr>
            <p:cNvPr id="82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22" y="1677095"/>
              <a:ext cx="3627967" cy="109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35" y="2649581"/>
              <a:ext cx="2106394" cy="72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3" name="Group 73"/>
            <p:cNvGrpSpPr>
              <a:grpSpLocks/>
            </p:cNvGrpSpPr>
            <p:nvPr/>
          </p:nvGrpSpPr>
          <p:grpSpPr bwMode="auto">
            <a:xfrm>
              <a:off x="1865844" y="2773801"/>
              <a:ext cx="2185165" cy="1182342"/>
              <a:chOff x="3924046" y="2309283"/>
              <a:chExt cx="2118968" cy="1146238"/>
            </a:xfrm>
          </p:grpSpPr>
          <p:pic>
            <p:nvPicPr>
              <p:cNvPr id="821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046" y="2441704"/>
                <a:ext cx="1402840" cy="1013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6" name="Picture 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905" y="2309283"/>
                <a:ext cx="1332109" cy="872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1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3106" y="3933056"/>
              <a:ext cx="4569003" cy="1677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008454" y="1528928"/>
            <a:ext cx="3512411" cy="4849227"/>
            <a:chOff x="5508104" y="1703066"/>
            <a:chExt cx="3513375" cy="4849522"/>
          </a:xfrm>
        </p:grpSpPr>
        <p:sp>
          <p:nvSpPr>
            <p:cNvPr id="80" name="TextBox 79"/>
            <p:cNvSpPr txBox="1"/>
            <p:nvPr/>
          </p:nvSpPr>
          <p:spPr>
            <a:xfrm>
              <a:off x="6398936" y="6090598"/>
              <a:ext cx="2421601" cy="4619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Managed Services</a:t>
              </a:r>
              <a:endPara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8204" name="Group 2"/>
            <p:cNvGrpSpPr>
              <a:grpSpLocks/>
            </p:cNvGrpSpPr>
            <p:nvPr/>
          </p:nvGrpSpPr>
          <p:grpSpPr bwMode="auto">
            <a:xfrm>
              <a:off x="5508104" y="1703066"/>
              <a:ext cx="3513375" cy="4174206"/>
              <a:chOff x="5508104" y="1703066"/>
              <a:chExt cx="3513375" cy="4174206"/>
            </a:xfrm>
          </p:grpSpPr>
          <p:pic>
            <p:nvPicPr>
              <p:cNvPr id="8205" name="Picture 8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5856" y="1703066"/>
                <a:ext cx="1715623" cy="1715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8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3542122"/>
                <a:ext cx="3502729" cy="233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8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516" y="1747691"/>
                <a:ext cx="1278459" cy="852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8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662"/>
              <a:stretch>
                <a:fillRect/>
              </a:stretch>
            </p:blipFill>
            <p:spPr bwMode="auto">
              <a:xfrm>
                <a:off x="5636748" y="2706659"/>
                <a:ext cx="1340813" cy="69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7" name="TextBox 86"/>
          <p:cNvSpPr txBox="1"/>
          <p:nvPr/>
        </p:nvSpPr>
        <p:spPr bwMode="auto">
          <a:xfrm>
            <a:off x="4872038" y="5914604"/>
            <a:ext cx="27432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Professional Services</a:t>
            </a:r>
          </a:p>
        </p:txBody>
      </p:sp>
      <p:grpSp>
        <p:nvGrpSpPr>
          <p:cNvPr id="8199" name="Group 87"/>
          <p:cNvGrpSpPr>
            <a:grpSpLocks/>
          </p:cNvGrpSpPr>
          <p:nvPr/>
        </p:nvGrpSpPr>
        <p:grpSpPr bwMode="auto">
          <a:xfrm>
            <a:off x="5116774" y="1555433"/>
            <a:ext cx="2190273" cy="4359171"/>
            <a:chOff x="3745653" y="1120063"/>
            <a:chExt cx="1423985" cy="2832897"/>
          </a:xfrm>
        </p:grpSpPr>
        <p:pic>
          <p:nvPicPr>
            <p:cNvPr id="8200" name="Picture 88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078" y="1120063"/>
              <a:ext cx="1423133" cy="798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8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653" y="3007569"/>
              <a:ext cx="1423985" cy="945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9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653" y="1988299"/>
              <a:ext cx="1423985" cy="94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  <a:endParaRPr lang="th-TH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37" y="1628800"/>
            <a:ext cx="10310936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Hardware &amp; Software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Hardware</a:t>
            </a:r>
          </a:p>
          <a:p>
            <a:pPr lvl="1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IT Products</a:t>
            </a:r>
          </a:p>
          <a:p>
            <a:pPr lvl="1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Multimedia Products</a:t>
            </a:r>
          </a:p>
          <a:p>
            <a:pPr lvl="1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Digital Content Products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Software</a:t>
            </a:r>
          </a:p>
          <a:p>
            <a:pPr lvl="1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Application Software</a:t>
            </a:r>
          </a:p>
          <a:p>
            <a:pPr lvl="1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Tools &amp; Utilities</a:t>
            </a:r>
          </a:p>
          <a:p>
            <a:pPr lvl="1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Database &amp; Operating Systems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  <a:endParaRPr lang="th-TH" dirty="0"/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669" y="1299442"/>
            <a:ext cx="1899808" cy="65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0"/>
          <a:stretch/>
        </p:blipFill>
        <p:spPr bwMode="auto">
          <a:xfrm>
            <a:off x="5099302" y="1178709"/>
            <a:ext cx="5052508" cy="178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87" y="3006478"/>
            <a:ext cx="1255846" cy="90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lose up of a speaker&#10;&#10;Description automatically generated with low confidence">
            <a:extLst>
              <a:ext uri="{FF2B5EF4-FFF2-40B4-BE49-F238E27FC236}">
                <a16:creationId xmlns:a16="http://schemas.microsoft.com/office/drawing/2014/main" id="{A98EB308-A7EF-4C4D-BDBC-1668A0FBF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34" y="3141529"/>
            <a:ext cx="891390" cy="590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AA1DE2-9819-45C4-BACD-5A4E51AF1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034" y="1868046"/>
            <a:ext cx="1453899" cy="1455441"/>
          </a:xfrm>
          <a:prstGeom prst="rect">
            <a:avLst/>
          </a:prstGeom>
        </p:spPr>
      </p:pic>
      <p:pic>
        <p:nvPicPr>
          <p:cNvPr id="15" name="Picture 6" descr="Epson EB-1485Fi Full HD 3LCD PROJECTOR">
            <a:extLst>
              <a:ext uri="{FF2B5EF4-FFF2-40B4-BE49-F238E27FC236}">
                <a16:creationId xmlns:a16="http://schemas.microsoft.com/office/drawing/2014/main" id="{9653AFCF-DAB4-4835-A9BC-C8AD4406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16" y="2993629"/>
            <a:ext cx="1453899" cy="9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ro-av.panasonic.net/en/products/aw-ue50-40/img/index/main_product.png">
            <a:extLst>
              <a:ext uri="{FF2B5EF4-FFF2-40B4-BE49-F238E27FC236}">
                <a16:creationId xmlns:a16="http://schemas.microsoft.com/office/drawing/2014/main" id="{BC46F389-65C5-4619-BF4E-FADF2FAA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205" y="3150241"/>
            <a:ext cx="894120" cy="5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A6FDB5-9C78-401E-B60D-37E87D5F9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3899" y="3025931"/>
            <a:ext cx="1336159" cy="887899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07C7D68-E4CA-B7CC-24D8-28D8F778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1532" y="4017784"/>
            <a:ext cx="6608424" cy="242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2C7828-CE4A-47E1-9AC8-FE30BD5C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532" y="1844824"/>
            <a:ext cx="10310936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Software as a Service (SaaS)</a:t>
            </a:r>
          </a:p>
          <a:p>
            <a:pPr marL="266700" lvl="1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Human Capital Management</a:t>
            </a:r>
          </a:p>
          <a:p>
            <a:pPr marL="266700" lvl="1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Business Service Management Software</a:t>
            </a:r>
          </a:p>
          <a:p>
            <a:pPr marL="266700" lvl="1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Robotic Process Automation</a:t>
            </a:r>
          </a:p>
          <a:p>
            <a:pPr marL="266700" lvl="1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Low-code Platform</a:t>
            </a:r>
          </a:p>
          <a:p>
            <a:pPr marL="266700" lvl="1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Security Infrastructure Software</a:t>
            </a:r>
          </a:p>
          <a:p>
            <a:pPr marL="266700" lvl="1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Backup &amp; Recovery Software</a:t>
            </a:r>
          </a:p>
          <a:p>
            <a:pPr marL="266700" lvl="1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Service Provider License (SPLA)</a:t>
            </a:r>
          </a:p>
          <a:p>
            <a:pPr marL="266700" lvl="1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Retail Application</a:t>
            </a:r>
          </a:p>
          <a:p>
            <a:pPr lvl="1"/>
            <a:endParaRPr lang="th-T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7F632B-9D59-4B4F-A8D5-D462DD79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75" y="247191"/>
            <a:ext cx="9217025" cy="509112"/>
          </a:xfrm>
        </p:spPr>
        <p:txBody>
          <a:bodyPr/>
          <a:lstStyle/>
          <a:p>
            <a:r>
              <a:rPr lang="en-US" dirty="0"/>
              <a:t>PRODUCTS &amp; SERVICES</a:t>
            </a:r>
            <a:endParaRPr lang="th-TH" dirty="0"/>
          </a:p>
        </p:txBody>
      </p:sp>
      <p:sp>
        <p:nvSpPr>
          <p:cNvPr id="7" name="자유형: 도형 27">
            <a:extLst>
              <a:ext uri="{FF2B5EF4-FFF2-40B4-BE49-F238E27FC236}">
                <a16:creationId xmlns:a16="http://schemas.microsoft.com/office/drawing/2014/main" id="{FC1314E0-FEC3-4617-A784-F234F4F07E61}"/>
              </a:ext>
            </a:extLst>
          </p:cNvPr>
          <p:cNvSpPr/>
          <p:nvPr/>
        </p:nvSpPr>
        <p:spPr>
          <a:xfrm>
            <a:off x="10960568" y="2316649"/>
            <a:ext cx="1231432" cy="2044920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rgbClr val="4CB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자유형: 도형 34">
            <a:extLst>
              <a:ext uri="{FF2B5EF4-FFF2-40B4-BE49-F238E27FC236}">
                <a16:creationId xmlns:a16="http://schemas.microsoft.com/office/drawing/2014/main" id="{FF7CA5C5-B2DE-4104-A3CD-5C6D853FCFF1}"/>
              </a:ext>
            </a:extLst>
          </p:cNvPr>
          <p:cNvSpPr/>
          <p:nvPr/>
        </p:nvSpPr>
        <p:spPr>
          <a:xfrm>
            <a:off x="10960568" y="980728"/>
            <a:ext cx="1231432" cy="119412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자유형: 도형 35">
            <a:extLst>
              <a:ext uri="{FF2B5EF4-FFF2-40B4-BE49-F238E27FC236}">
                <a16:creationId xmlns:a16="http://schemas.microsoft.com/office/drawing/2014/main" id="{C958230C-698B-49E5-A9BE-9E21BD94551C}"/>
              </a:ext>
            </a:extLst>
          </p:cNvPr>
          <p:cNvSpPr/>
          <p:nvPr/>
        </p:nvSpPr>
        <p:spPr>
          <a:xfrm rot="10800000">
            <a:off x="7602125" y="5663882"/>
            <a:ext cx="2044921" cy="119411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1" name="Picture Placeholder 55">
            <a:extLst>
              <a:ext uri="{FF2B5EF4-FFF2-40B4-BE49-F238E27FC236}">
                <a16:creationId xmlns:a16="http://schemas.microsoft.com/office/drawing/2014/main" id="{9A8A8769-846C-497E-9FFD-D29A1952973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0212" y="1233692"/>
            <a:ext cx="3124800" cy="3142800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</p:spPr>
      </p:pic>
      <p:pic>
        <p:nvPicPr>
          <p:cNvPr id="12" name="Picture Placeholder 59">
            <a:extLst>
              <a:ext uri="{FF2B5EF4-FFF2-40B4-BE49-F238E27FC236}">
                <a16:creationId xmlns:a16="http://schemas.microsoft.com/office/drawing/2014/main" id="{D030EC4A-296A-432A-9253-87C102A2272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" t="3016" r="34524" b="-3016"/>
          <a:stretch/>
        </p:blipFill>
        <p:spPr>
          <a:xfrm>
            <a:off x="6499855" y="3462239"/>
            <a:ext cx="3123351" cy="3142800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</p:spPr>
      </p:pic>
      <p:pic>
        <p:nvPicPr>
          <p:cNvPr id="13" name="Picture Placeholder 57">
            <a:extLst>
              <a:ext uri="{FF2B5EF4-FFF2-40B4-BE49-F238E27FC236}">
                <a16:creationId xmlns:a16="http://schemas.microsoft.com/office/drawing/2014/main" id="{49ABEDC4-F672-4DD9-86A1-0260C971576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671" r="24971" b="-671"/>
          <a:stretch/>
        </p:blipFill>
        <p:spPr>
          <a:xfrm>
            <a:off x="8730212" y="3492679"/>
            <a:ext cx="3123351" cy="3142800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</p:spPr>
      </p:pic>
      <p:pic>
        <p:nvPicPr>
          <p:cNvPr id="14" name="Picture Placeholder 51">
            <a:extLst>
              <a:ext uri="{FF2B5EF4-FFF2-40B4-BE49-F238E27FC236}">
                <a16:creationId xmlns:a16="http://schemas.microsoft.com/office/drawing/2014/main" id="{5E9F84D2-9117-4700-BD4F-3DAC37AA5D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304" y="1319271"/>
            <a:ext cx="3123351" cy="2972432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91515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32" y="1351307"/>
            <a:ext cx="5583163" cy="524922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Disaster Recovery / Business Continuity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Data Center Facilities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Office Continuity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Disaster Recovery Services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Clr>
                <a:srgbClr val="FF9900"/>
              </a:buClr>
              <a:buNone/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Professional Services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Disaster Recovery / Business Continuity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Application/Technical Support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Application and Development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Consulting &amp; Implementation Services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Training Service</a:t>
            </a:r>
          </a:p>
          <a:p>
            <a:pPr marL="266700" indent="-266700"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Multimedia product service center</a:t>
            </a:r>
          </a:p>
          <a:p>
            <a:pPr marL="0" indent="0">
              <a:spcBef>
                <a:spcPts val="1800"/>
              </a:spcBef>
              <a:buNone/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Display Products Rental Services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&amp; SERVICES</a:t>
            </a:r>
            <a:endParaRPr lang="th-T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FC619F-2AE8-4128-80EC-5D6DFBA363B9}"/>
              </a:ext>
            </a:extLst>
          </p:cNvPr>
          <p:cNvGrpSpPr/>
          <p:nvPr/>
        </p:nvGrpSpPr>
        <p:grpSpPr>
          <a:xfrm>
            <a:off x="6501304" y="980728"/>
            <a:ext cx="5690696" cy="5877273"/>
            <a:chOff x="5551710" y="0"/>
            <a:chExt cx="6640290" cy="6858001"/>
          </a:xfrm>
        </p:grpSpPr>
        <p:sp>
          <p:nvSpPr>
            <p:cNvPr id="8" name="자유형: 도형 27">
              <a:extLst>
                <a:ext uri="{FF2B5EF4-FFF2-40B4-BE49-F238E27FC236}">
                  <a16:creationId xmlns:a16="http://schemas.microsoft.com/office/drawing/2014/main" id="{104DF67A-7BB1-48D5-B2FE-2F9C0133DEA4}"/>
                </a:ext>
              </a:extLst>
            </p:cNvPr>
            <p:cNvSpPr/>
            <p:nvPr/>
          </p:nvSpPr>
          <p:spPr>
            <a:xfrm>
              <a:off x="10755082" y="1558843"/>
              <a:ext cx="1436918" cy="2386152"/>
            </a:xfrm>
            <a:custGeom>
              <a:avLst/>
              <a:gdLst>
                <a:gd name="connsiteX0" fmla="*/ 1193076 w 1436918"/>
                <a:gd name="connsiteY0" fmla="*/ 0 h 2386152"/>
                <a:gd name="connsiteX1" fmla="*/ 1436918 w 1436918"/>
                <a:gd name="connsiteY1" fmla="*/ 243842 h 2386152"/>
                <a:gd name="connsiteX2" fmla="*/ 1436918 w 1436918"/>
                <a:gd name="connsiteY2" fmla="*/ 2142310 h 2386152"/>
                <a:gd name="connsiteX3" fmla="*/ 1193076 w 1436918"/>
                <a:gd name="connsiteY3" fmla="*/ 2386152 h 2386152"/>
                <a:gd name="connsiteX4" fmla="*/ 0 w 1436918"/>
                <a:gd name="connsiteY4" fmla="*/ 1193076 h 238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918" h="2386152">
                  <a:moveTo>
                    <a:pt x="1193076" y="0"/>
                  </a:moveTo>
                  <a:lnTo>
                    <a:pt x="1436918" y="243842"/>
                  </a:lnTo>
                  <a:lnTo>
                    <a:pt x="1436918" y="2142310"/>
                  </a:lnTo>
                  <a:lnTo>
                    <a:pt x="1193076" y="2386152"/>
                  </a:lnTo>
                  <a:lnTo>
                    <a:pt x="0" y="1193076"/>
                  </a:lnTo>
                  <a:close/>
                </a:path>
              </a:pathLst>
            </a:custGeom>
            <a:solidFill>
              <a:srgbClr val="4CB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자유형: 도형 30">
              <a:extLst>
                <a:ext uri="{FF2B5EF4-FFF2-40B4-BE49-F238E27FC236}">
                  <a16:creationId xmlns:a16="http://schemas.microsoft.com/office/drawing/2014/main" id="{0FE13ACB-E728-4906-A6BF-A57A1EF38AE2}"/>
                </a:ext>
              </a:extLst>
            </p:cNvPr>
            <p:cNvSpPr/>
            <p:nvPr/>
          </p:nvSpPr>
          <p:spPr>
            <a:xfrm>
              <a:off x="8155574" y="2"/>
              <a:ext cx="2386152" cy="1393379"/>
            </a:xfrm>
            <a:custGeom>
              <a:avLst/>
              <a:gdLst>
                <a:gd name="connsiteX0" fmla="*/ 200303 w 2386152"/>
                <a:gd name="connsiteY0" fmla="*/ 0 h 1393379"/>
                <a:gd name="connsiteX1" fmla="*/ 2185849 w 2386152"/>
                <a:gd name="connsiteY1" fmla="*/ 0 h 1393379"/>
                <a:gd name="connsiteX2" fmla="*/ 2386152 w 2386152"/>
                <a:gd name="connsiteY2" fmla="*/ 200303 h 1393379"/>
                <a:gd name="connsiteX3" fmla="*/ 1193076 w 2386152"/>
                <a:gd name="connsiteY3" fmla="*/ 1393379 h 1393379"/>
                <a:gd name="connsiteX4" fmla="*/ 0 w 2386152"/>
                <a:gd name="connsiteY4" fmla="*/ 200303 h 13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152" h="1393379">
                  <a:moveTo>
                    <a:pt x="200303" y="0"/>
                  </a:moveTo>
                  <a:lnTo>
                    <a:pt x="2185849" y="0"/>
                  </a:lnTo>
                  <a:lnTo>
                    <a:pt x="2386152" y="200303"/>
                  </a:lnTo>
                  <a:lnTo>
                    <a:pt x="1193076" y="1393379"/>
                  </a:lnTo>
                  <a:lnTo>
                    <a:pt x="0" y="200303"/>
                  </a:lnTo>
                  <a:close/>
                </a:path>
              </a:pathLst>
            </a:custGeom>
            <a:solidFill>
              <a:srgbClr val="AED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자유형: 도형 34">
              <a:extLst>
                <a:ext uri="{FF2B5EF4-FFF2-40B4-BE49-F238E27FC236}">
                  <a16:creationId xmlns:a16="http://schemas.microsoft.com/office/drawing/2014/main" id="{4E6073C0-D8E6-42D2-B384-AC51282A5AA9}"/>
                </a:ext>
              </a:extLst>
            </p:cNvPr>
            <p:cNvSpPr/>
            <p:nvPr/>
          </p:nvSpPr>
          <p:spPr>
            <a:xfrm>
              <a:off x="10755082" y="0"/>
              <a:ext cx="1436918" cy="1393380"/>
            </a:xfrm>
            <a:custGeom>
              <a:avLst/>
              <a:gdLst>
                <a:gd name="connsiteX0" fmla="*/ 200304 w 1436918"/>
                <a:gd name="connsiteY0" fmla="*/ 0 h 1393380"/>
                <a:gd name="connsiteX1" fmla="*/ 1436918 w 1436918"/>
                <a:gd name="connsiteY1" fmla="*/ 0 h 1393380"/>
                <a:gd name="connsiteX2" fmla="*/ 1436918 w 1436918"/>
                <a:gd name="connsiteY2" fmla="*/ 1149538 h 1393380"/>
                <a:gd name="connsiteX3" fmla="*/ 1193076 w 1436918"/>
                <a:gd name="connsiteY3" fmla="*/ 1393380 h 1393380"/>
                <a:gd name="connsiteX4" fmla="*/ 0 w 1436918"/>
                <a:gd name="connsiteY4" fmla="*/ 200304 h 139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918" h="1393380">
                  <a:moveTo>
                    <a:pt x="200304" y="0"/>
                  </a:moveTo>
                  <a:lnTo>
                    <a:pt x="1436918" y="0"/>
                  </a:lnTo>
                  <a:lnTo>
                    <a:pt x="1436918" y="1149538"/>
                  </a:lnTo>
                  <a:lnTo>
                    <a:pt x="1193076" y="1393380"/>
                  </a:lnTo>
                  <a:lnTo>
                    <a:pt x="0" y="20030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자유형: 도형 35">
              <a:extLst>
                <a:ext uri="{FF2B5EF4-FFF2-40B4-BE49-F238E27FC236}">
                  <a16:creationId xmlns:a16="http://schemas.microsoft.com/office/drawing/2014/main" id="{6BA661BE-7980-4355-90CC-CBE893CBD26A}"/>
                </a:ext>
              </a:extLst>
            </p:cNvPr>
            <p:cNvSpPr/>
            <p:nvPr/>
          </p:nvSpPr>
          <p:spPr>
            <a:xfrm rot="10800000">
              <a:off x="6836223" y="5464622"/>
              <a:ext cx="2386152" cy="1393379"/>
            </a:xfrm>
            <a:custGeom>
              <a:avLst/>
              <a:gdLst>
                <a:gd name="connsiteX0" fmla="*/ 200303 w 2386152"/>
                <a:gd name="connsiteY0" fmla="*/ 0 h 1393379"/>
                <a:gd name="connsiteX1" fmla="*/ 2185849 w 2386152"/>
                <a:gd name="connsiteY1" fmla="*/ 0 h 1393379"/>
                <a:gd name="connsiteX2" fmla="*/ 2386152 w 2386152"/>
                <a:gd name="connsiteY2" fmla="*/ 200303 h 1393379"/>
                <a:gd name="connsiteX3" fmla="*/ 1193076 w 2386152"/>
                <a:gd name="connsiteY3" fmla="*/ 1393379 h 1393379"/>
                <a:gd name="connsiteX4" fmla="*/ 0 w 2386152"/>
                <a:gd name="connsiteY4" fmla="*/ 200303 h 13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152" h="1393379">
                  <a:moveTo>
                    <a:pt x="200303" y="0"/>
                  </a:moveTo>
                  <a:lnTo>
                    <a:pt x="2185849" y="0"/>
                  </a:lnTo>
                  <a:lnTo>
                    <a:pt x="2386152" y="200303"/>
                  </a:lnTo>
                  <a:lnTo>
                    <a:pt x="1193076" y="1393379"/>
                  </a:lnTo>
                  <a:lnTo>
                    <a:pt x="0" y="20030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Placeholder 55">
              <a:extLst>
                <a:ext uri="{FF2B5EF4-FFF2-40B4-BE49-F238E27FC236}">
                  <a16:creationId xmlns:a16="http://schemas.microsoft.com/office/drawing/2014/main" id="{5F0C943D-B0C2-42B3-BF53-A58BD2D53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4" r="16854"/>
            <a:stretch>
              <a:fillRect/>
            </a:stretch>
          </p:blipFill>
          <p:spPr>
            <a:xfrm>
              <a:off x="8155574" y="296099"/>
              <a:ext cx="3644538" cy="3666309"/>
            </a:xfrm>
            <a:custGeom>
              <a:avLst/>
              <a:gdLst>
                <a:gd name="connsiteX0" fmla="*/ 1171303 w 3644538"/>
                <a:gd name="connsiteY0" fmla="*/ 1323703 h 3666309"/>
                <a:gd name="connsiteX1" fmla="*/ 2342606 w 3644538"/>
                <a:gd name="connsiteY1" fmla="*/ 2495006 h 3666309"/>
                <a:gd name="connsiteX2" fmla="*/ 1171303 w 3644538"/>
                <a:gd name="connsiteY2" fmla="*/ 3666309 h 3666309"/>
                <a:gd name="connsiteX3" fmla="*/ 0 w 3644538"/>
                <a:gd name="connsiteY3" fmla="*/ 2495006 h 3666309"/>
                <a:gd name="connsiteX4" fmla="*/ 2473235 w 3644538"/>
                <a:gd name="connsiteY4" fmla="*/ 0 h 3666309"/>
                <a:gd name="connsiteX5" fmla="*/ 3644538 w 3644538"/>
                <a:gd name="connsiteY5" fmla="*/ 1171303 h 3666309"/>
                <a:gd name="connsiteX6" fmla="*/ 2473235 w 3644538"/>
                <a:gd name="connsiteY6" fmla="*/ 2342606 h 3666309"/>
                <a:gd name="connsiteX7" fmla="*/ 1301932 w 3644538"/>
                <a:gd name="connsiteY7" fmla="*/ 1171303 h 366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38" h="3666309">
                  <a:moveTo>
                    <a:pt x="1171303" y="1323703"/>
                  </a:moveTo>
                  <a:lnTo>
                    <a:pt x="2342606" y="2495006"/>
                  </a:lnTo>
                  <a:lnTo>
                    <a:pt x="1171303" y="3666309"/>
                  </a:lnTo>
                  <a:lnTo>
                    <a:pt x="0" y="2495006"/>
                  </a:lnTo>
                  <a:close/>
                  <a:moveTo>
                    <a:pt x="2473235" y="0"/>
                  </a:moveTo>
                  <a:lnTo>
                    <a:pt x="3644538" y="1171303"/>
                  </a:lnTo>
                  <a:lnTo>
                    <a:pt x="2473235" y="2342606"/>
                  </a:lnTo>
                  <a:lnTo>
                    <a:pt x="1301932" y="1171303"/>
                  </a:lnTo>
                  <a:close/>
                </a:path>
              </a:pathLst>
            </a:custGeom>
          </p:spPr>
        </p:pic>
        <p:pic>
          <p:nvPicPr>
            <p:cNvPr id="13" name="Picture Placeholder 59">
              <a:extLst>
                <a:ext uri="{FF2B5EF4-FFF2-40B4-BE49-F238E27FC236}">
                  <a16:creationId xmlns:a16="http://schemas.microsoft.com/office/drawing/2014/main" id="{E4155B0F-CF44-41CB-ACF0-7C093DC8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3" b="16463"/>
            <a:stretch>
              <a:fillRect/>
            </a:stretch>
          </p:blipFill>
          <p:spPr>
            <a:xfrm>
              <a:off x="5551710" y="2891254"/>
              <a:ext cx="3644538" cy="3666309"/>
            </a:xfrm>
            <a:custGeom>
              <a:avLst/>
              <a:gdLst>
                <a:gd name="connsiteX0" fmla="*/ 1171303 w 3644538"/>
                <a:gd name="connsiteY0" fmla="*/ 1323703 h 3666309"/>
                <a:gd name="connsiteX1" fmla="*/ 2342606 w 3644538"/>
                <a:gd name="connsiteY1" fmla="*/ 2495006 h 3666309"/>
                <a:gd name="connsiteX2" fmla="*/ 1171303 w 3644538"/>
                <a:gd name="connsiteY2" fmla="*/ 3666309 h 3666309"/>
                <a:gd name="connsiteX3" fmla="*/ 0 w 3644538"/>
                <a:gd name="connsiteY3" fmla="*/ 2495006 h 3666309"/>
                <a:gd name="connsiteX4" fmla="*/ 2473235 w 3644538"/>
                <a:gd name="connsiteY4" fmla="*/ 0 h 3666309"/>
                <a:gd name="connsiteX5" fmla="*/ 3644538 w 3644538"/>
                <a:gd name="connsiteY5" fmla="*/ 1171303 h 3666309"/>
                <a:gd name="connsiteX6" fmla="*/ 2473235 w 3644538"/>
                <a:gd name="connsiteY6" fmla="*/ 2342606 h 3666309"/>
                <a:gd name="connsiteX7" fmla="*/ 1301932 w 3644538"/>
                <a:gd name="connsiteY7" fmla="*/ 1171303 h 366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38" h="3666309">
                  <a:moveTo>
                    <a:pt x="1171303" y="1323703"/>
                  </a:moveTo>
                  <a:lnTo>
                    <a:pt x="2342606" y="2495006"/>
                  </a:lnTo>
                  <a:lnTo>
                    <a:pt x="1171303" y="3666309"/>
                  </a:lnTo>
                  <a:lnTo>
                    <a:pt x="0" y="2495006"/>
                  </a:lnTo>
                  <a:close/>
                  <a:moveTo>
                    <a:pt x="2473235" y="0"/>
                  </a:moveTo>
                  <a:lnTo>
                    <a:pt x="3644538" y="1171303"/>
                  </a:lnTo>
                  <a:lnTo>
                    <a:pt x="2473235" y="2342606"/>
                  </a:lnTo>
                  <a:lnTo>
                    <a:pt x="1301932" y="1171303"/>
                  </a:lnTo>
                  <a:close/>
                </a:path>
              </a:pathLst>
            </a:custGeom>
          </p:spPr>
        </p:pic>
        <p:pic>
          <p:nvPicPr>
            <p:cNvPr id="14" name="Picture Placeholder 57">
              <a:extLst>
                <a:ext uri="{FF2B5EF4-FFF2-40B4-BE49-F238E27FC236}">
                  <a16:creationId xmlns:a16="http://schemas.microsoft.com/office/drawing/2014/main" id="{6CC3DC76-8D48-4A30-A52F-E6CAABBD4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9" r="16869"/>
            <a:stretch>
              <a:fillRect/>
            </a:stretch>
          </p:blipFill>
          <p:spPr>
            <a:xfrm>
              <a:off x="8155574" y="2891254"/>
              <a:ext cx="3644538" cy="3666309"/>
            </a:xfrm>
            <a:custGeom>
              <a:avLst/>
              <a:gdLst>
                <a:gd name="connsiteX0" fmla="*/ 1171303 w 3644538"/>
                <a:gd name="connsiteY0" fmla="*/ 1323703 h 3666309"/>
                <a:gd name="connsiteX1" fmla="*/ 2342606 w 3644538"/>
                <a:gd name="connsiteY1" fmla="*/ 2495006 h 3666309"/>
                <a:gd name="connsiteX2" fmla="*/ 1171303 w 3644538"/>
                <a:gd name="connsiteY2" fmla="*/ 3666309 h 3666309"/>
                <a:gd name="connsiteX3" fmla="*/ 0 w 3644538"/>
                <a:gd name="connsiteY3" fmla="*/ 2495006 h 3666309"/>
                <a:gd name="connsiteX4" fmla="*/ 2473235 w 3644538"/>
                <a:gd name="connsiteY4" fmla="*/ 0 h 3666309"/>
                <a:gd name="connsiteX5" fmla="*/ 3644538 w 3644538"/>
                <a:gd name="connsiteY5" fmla="*/ 1171303 h 3666309"/>
                <a:gd name="connsiteX6" fmla="*/ 2473235 w 3644538"/>
                <a:gd name="connsiteY6" fmla="*/ 2342606 h 3666309"/>
                <a:gd name="connsiteX7" fmla="*/ 1301932 w 3644538"/>
                <a:gd name="connsiteY7" fmla="*/ 1171303 h 366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38" h="3666309">
                  <a:moveTo>
                    <a:pt x="1171303" y="1323703"/>
                  </a:moveTo>
                  <a:lnTo>
                    <a:pt x="2342606" y="2495006"/>
                  </a:lnTo>
                  <a:lnTo>
                    <a:pt x="1171303" y="3666309"/>
                  </a:lnTo>
                  <a:lnTo>
                    <a:pt x="0" y="2495006"/>
                  </a:lnTo>
                  <a:close/>
                  <a:moveTo>
                    <a:pt x="2473235" y="0"/>
                  </a:moveTo>
                  <a:lnTo>
                    <a:pt x="3644538" y="1171303"/>
                  </a:lnTo>
                  <a:lnTo>
                    <a:pt x="2473235" y="2342606"/>
                  </a:lnTo>
                  <a:lnTo>
                    <a:pt x="1301932" y="1171303"/>
                  </a:lnTo>
                  <a:close/>
                </a:path>
              </a:pathLst>
            </a:custGeom>
          </p:spPr>
        </p:pic>
        <p:pic>
          <p:nvPicPr>
            <p:cNvPr id="15" name="Picture Placeholder 51">
              <a:extLst>
                <a:ext uri="{FF2B5EF4-FFF2-40B4-BE49-F238E27FC236}">
                  <a16:creationId xmlns:a16="http://schemas.microsoft.com/office/drawing/2014/main" id="{D4D2DEC8-44DF-42DF-A812-76219060F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5" r="16925"/>
            <a:stretch>
              <a:fillRect/>
            </a:stretch>
          </p:blipFill>
          <p:spPr>
            <a:xfrm>
              <a:off x="5551710" y="296099"/>
              <a:ext cx="3644538" cy="3666309"/>
            </a:xfrm>
            <a:custGeom>
              <a:avLst/>
              <a:gdLst>
                <a:gd name="connsiteX0" fmla="*/ 1171303 w 3644538"/>
                <a:gd name="connsiteY0" fmla="*/ 1323703 h 3666309"/>
                <a:gd name="connsiteX1" fmla="*/ 2342606 w 3644538"/>
                <a:gd name="connsiteY1" fmla="*/ 2495006 h 3666309"/>
                <a:gd name="connsiteX2" fmla="*/ 1171303 w 3644538"/>
                <a:gd name="connsiteY2" fmla="*/ 3666309 h 3666309"/>
                <a:gd name="connsiteX3" fmla="*/ 0 w 3644538"/>
                <a:gd name="connsiteY3" fmla="*/ 2495006 h 3666309"/>
                <a:gd name="connsiteX4" fmla="*/ 2473235 w 3644538"/>
                <a:gd name="connsiteY4" fmla="*/ 0 h 3666309"/>
                <a:gd name="connsiteX5" fmla="*/ 3644538 w 3644538"/>
                <a:gd name="connsiteY5" fmla="*/ 1171303 h 3666309"/>
                <a:gd name="connsiteX6" fmla="*/ 2473235 w 3644538"/>
                <a:gd name="connsiteY6" fmla="*/ 2342606 h 3666309"/>
                <a:gd name="connsiteX7" fmla="*/ 1301932 w 3644538"/>
                <a:gd name="connsiteY7" fmla="*/ 1171303 h 366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38" h="3666309">
                  <a:moveTo>
                    <a:pt x="1171303" y="1323703"/>
                  </a:moveTo>
                  <a:lnTo>
                    <a:pt x="2342606" y="2495006"/>
                  </a:lnTo>
                  <a:lnTo>
                    <a:pt x="1171303" y="3666309"/>
                  </a:lnTo>
                  <a:lnTo>
                    <a:pt x="0" y="2495006"/>
                  </a:lnTo>
                  <a:close/>
                  <a:moveTo>
                    <a:pt x="2473235" y="0"/>
                  </a:moveTo>
                  <a:lnTo>
                    <a:pt x="3644538" y="1171303"/>
                  </a:lnTo>
                  <a:lnTo>
                    <a:pt x="2473235" y="2342606"/>
                  </a:lnTo>
                  <a:lnTo>
                    <a:pt x="1301932" y="117130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IT Outsourcing Services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66700" lvl="1">
              <a:buClr>
                <a:srgbClr val="FF9900"/>
              </a:buClr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IT Managed Services</a:t>
            </a:r>
          </a:p>
          <a:p>
            <a:pPr marL="704840" lvl="2">
              <a:buClr>
                <a:srgbClr val="FF9900"/>
              </a:buClr>
              <a:tabLst>
                <a:tab pos="714375" algn="l"/>
              </a:tabLs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IT Infrastructure</a:t>
            </a:r>
          </a:p>
          <a:p>
            <a:pPr marL="704840" lvl="2">
              <a:buClr>
                <a:srgbClr val="FF9900"/>
              </a:buClr>
              <a:tabLst>
                <a:tab pos="714375" algn="l"/>
              </a:tabLs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Cloud Services</a:t>
            </a:r>
          </a:p>
          <a:p>
            <a:pPr marL="704840" lvl="2">
              <a:buClr>
                <a:srgbClr val="FF9900"/>
              </a:buClr>
              <a:tabLst>
                <a:tab pos="714375" algn="l"/>
              </a:tabLs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End-user support services</a:t>
            </a:r>
          </a:p>
          <a:p>
            <a:pPr marL="266700" lvl="1">
              <a:buClr>
                <a:srgbClr val="FF9900"/>
              </a:buClr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Infrastructure as a Service</a:t>
            </a:r>
          </a:p>
          <a:p>
            <a:pPr marL="266700" lvl="1">
              <a:buClr>
                <a:srgbClr val="FF9900"/>
              </a:buClr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Data Center Co-location Services</a:t>
            </a:r>
          </a:p>
          <a:p>
            <a:pPr marL="266700" lvl="1">
              <a:buClr>
                <a:srgbClr val="FF9900"/>
              </a:buClr>
              <a:tabLst>
                <a:tab pos="714375" algn="l"/>
              </a:tabLst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lvl="1" indent="0">
              <a:buClr>
                <a:srgbClr val="FF6600"/>
              </a:buClr>
              <a:buNone/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Maintenance Services</a:t>
            </a:r>
          </a:p>
          <a:p>
            <a:pPr marL="266700" lvl="1">
              <a:buClr>
                <a:srgbClr val="FF9900"/>
              </a:buClr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HW &amp; SW Maintenance</a:t>
            </a:r>
          </a:p>
          <a:p>
            <a:pPr marL="266700" lvl="1">
              <a:buClr>
                <a:srgbClr val="FF9900"/>
              </a:buClr>
              <a:tabLst>
                <a:tab pos="714375" algn="l"/>
              </a:tabLs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Preventive Maintenance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PRODUCTS &amp; SERVICES</a:t>
            </a:r>
            <a:endParaRPr lang="th-TH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4311F4-10D9-4E8A-93E1-536504960E63}"/>
              </a:ext>
            </a:extLst>
          </p:cNvPr>
          <p:cNvGrpSpPr/>
          <p:nvPr/>
        </p:nvGrpSpPr>
        <p:grpSpPr>
          <a:xfrm>
            <a:off x="6577474" y="980728"/>
            <a:ext cx="5616624" cy="5877273"/>
            <a:chOff x="5551710" y="0"/>
            <a:chExt cx="6640290" cy="6858001"/>
          </a:xfrm>
        </p:grpSpPr>
        <p:sp>
          <p:nvSpPr>
            <p:cNvPr id="17" name="자유형: 도형 27">
              <a:extLst>
                <a:ext uri="{FF2B5EF4-FFF2-40B4-BE49-F238E27FC236}">
                  <a16:creationId xmlns:a16="http://schemas.microsoft.com/office/drawing/2014/main" id="{51BD1151-0499-4D8F-992B-E1D5004B2682}"/>
                </a:ext>
              </a:extLst>
            </p:cNvPr>
            <p:cNvSpPr/>
            <p:nvPr/>
          </p:nvSpPr>
          <p:spPr>
            <a:xfrm>
              <a:off x="10755082" y="1558843"/>
              <a:ext cx="1436918" cy="2386152"/>
            </a:xfrm>
            <a:custGeom>
              <a:avLst/>
              <a:gdLst>
                <a:gd name="connsiteX0" fmla="*/ 1193076 w 1436918"/>
                <a:gd name="connsiteY0" fmla="*/ 0 h 2386152"/>
                <a:gd name="connsiteX1" fmla="*/ 1436918 w 1436918"/>
                <a:gd name="connsiteY1" fmla="*/ 243842 h 2386152"/>
                <a:gd name="connsiteX2" fmla="*/ 1436918 w 1436918"/>
                <a:gd name="connsiteY2" fmla="*/ 2142310 h 2386152"/>
                <a:gd name="connsiteX3" fmla="*/ 1193076 w 1436918"/>
                <a:gd name="connsiteY3" fmla="*/ 2386152 h 2386152"/>
                <a:gd name="connsiteX4" fmla="*/ 0 w 1436918"/>
                <a:gd name="connsiteY4" fmla="*/ 1193076 h 238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918" h="2386152">
                  <a:moveTo>
                    <a:pt x="1193076" y="0"/>
                  </a:moveTo>
                  <a:lnTo>
                    <a:pt x="1436918" y="243842"/>
                  </a:lnTo>
                  <a:lnTo>
                    <a:pt x="1436918" y="2142310"/>
                  </a:lnTo>
                  <a:lnTo>
                    <a:pt x="1193076" y="2386152"/>
                  </a:lnTo>
                  <a:lnTo>
                    <a:pt x="0" y="1193076"/>
                  </a:lnTo>
                  <a:close/>
                </a:path>
              </a:pathLst>
            </a:custGeom>
            <a:solidFill>
              <a:srgbClr val="4CB7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자유형: 도형 30">
              <a:extLst>
                <a:ext uri="{FF2B5EF4-FFF2-40B4-BE49-F238E27FC236}">
                  <a16:creationId xmlns:a16="http://schemas.microsoft.com/office/drawing/2014/main" id="{699D7733-B0C1-4F27-9992-5EBFEC275407}"/>
                </a:ext>
              </a:extLst>
            </p:cNvPr>
            <p:cNvSpPr/>
            <p:nvPr/>
          </p:nvSpPr>
          <p:spPr>
            <a:xfrm>
              <a:off x="8155574" y="2"/>
              <a:ext cx="2386152" cy="1393379"/>
            </a:xfrm>
            <a:custGeom>
              <a:avLst/>
              <a:gdLst>
                <a:gd name="connsiteX0" fmla="*/ 200303 w 2386152"/>
                <a:gd name="connsiteY0" fmla="*/ 0 h 1393379"/>
                <a:gd name="connsiteX1" fmla="*/ 2185849 w 2386152"/>
                <a:gd name="connsiteY1" fmla="*/ 0 h 1393379"/>
                <a:gd name="connsiteX2" fmla="*/ 2386152 w 2386152"/>
                <a:gd name="connsiteY2" fmla="*/ 200303 h 1393379"/>
                <a:gd name="connsiteX3" fmla="*/ 1193076 w 2386152"/>
                <a:gd name="connsiteY3" fmla="*/ 1393379 h 1393379"/>
                <a:gd name="connsiteX4" fmla="*/ 0 w 2386152"/>
                <a:gd name="connsiteY4" fmla="*/ 200303 h 13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152" h="1393379">
                  <a:moveTo>
                    <a:pt x="200303" y="0"/>
                  </a:moveTo>
                  <a:lnTo>
                    <a:pt x="2185849" y="0"/>
                  </a:lnTo>
                  <a:lnTo>
                    <a:pt x="2386152" y="200303"/>
                  </a:lnTo>
                  <a:lnTo>
                    <a:pt x="1193076" y="1393379"/>
                  </a:lnTo>
                  <a:lnTo>
                    <a:pt x="0" y="200303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자유형: 도형 34">
              <a:extLst>
                <a:ext uri="{FF2B5EF4-FFF2-40B4-BE49-F238E27FC236}">
                  <a16:creationId xmlns:a16="http://schemas.microsoft.com/office/drawing/2014/main" id="{992C30EB-A795-4E92-9D2D-19B1AE64ED98}"/>
                </a:ext>
              </a:extLst>
            </p:cNvPr>
            <p:cNvSpPr/>
            <p:nvPr/>
          </p:nvSpPr>
          <p:spPr>
            <a:xfrm>
              <a:off x="10755082" y="0"/>
              <a:ext cx="1436918" cy="1393380"/>
            </a:xfrm>
            <a:custGeom>
              <a:avLst/>
              <a:gdLst>
                <a:gd name="connsiteX0" fmla="*/ 200304 w 1436918"/>
                <a:gd name="connsiteY0" fmla="*/ 0 h 1393380"/>
                <a:gd name="connsiteX1" fmla="*/ 1436918 w 1436918"/>
                <a:gd name="connsiteY1" fmla="*/ 0 h 1393380"/>
                <a:gd name="connsiteX2" fmla="*/ 1436918 w 1436918"/>
                <a:gd name="connsiteY2" fmla="*/ 1149538 h 1393380"/>
                <a:gd name="connsiteX3" fmla="*/ 1193076 w 1436918"/>
                <a:gd name="connsiteY3" fmla="*/ 1393380 h 1393380"/>
                <a:gd name="connsiteX4" fmla="*/ 0 w 1436918"/>
                <a:gd name="connsiteY4" fmla="*/ 200304 h 139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918" h="1393380">
                  <a:moveTo>
                    <a:pt x="200304" y="0"/>
                  </a:moveTo>
                  <a:lnTo>
                    <a:pt x="1436918" y="0"/>
                  </a:lnTo>
                  <a:lnTo>
                    <a:pt x="1436918" y="1149538"/>
                  </a:lnTo>
                  <a:lnTo>
                    <a:pt x="1193076" y="1393380"/>
                  </a:lnTo>
                  <a:lnTo>
                    <a:pt x="0" y="20030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자유형: 도형 35">
              <a:extLst>
                <a:ext uri="{FF2B5EF4-FFF2-40B4-BE49-F238E27FC236}">
                  <a16:creationId xmlns:a16="http://schemas.microsoft.com/office/drawing/2014/main" id="{BAEB2DE2-B390-468B-8237-BF874127E821}"/>
                </a:ext>
              </a:extLst>
            </p:cNvPr>
            <p:cNvSpPr/>
            <p:nvPr/>
          </p:nvSpPr>
          <p:spPr>
            <a:xfrm rot="10800000">
              <a:off x="6836223" y="5464622"/>
              <a:ext cx="2386152" cy="1393379"/>
            </a:xfrm>
            <a:custGeom>
              <a:avLst/>
              <a:gdLst>
                <a:gd name="connsiteX0" fmla="*/ 200303 w 2386152"/>
                <a:gd name="connsiteY0" fmla="*/ 0 h 1393379"/>
                <a:gd name="connsiteX1" fmla="*/ 2185849 w 2386152"/>
                <a:gd name="connsiteY1" fmla="*/ 0 h 1393379"/>
                <a:gd name="connsiteX2" fmla="*/ 2386152 w 2386152"/>
                <a:gd name="connsiteY2" fmla="*/ 200303 h 1393379"/>
                <a:gd name="connsiteX3" fmla="*/ 1193076 w 2386152"/>
                <a:gd name="connsiteY3" fmla="*/ 1393379 h 1393379"/>
                <a:gd name="connsiteX4" fmla="*/ 0 w 2386152"/>
                <a:gd name="connsiteY4" fmla="*/ 200303 h 13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152" h="1393379">
                  <a:moveTo>
                    <a:pt x="200303" y="0"/>
                  </a:moveTo>
                  <a:lnTo>
                    <a:pt x="2185849" y="0"/>
                  </a:lnTo>
                  <a:lnTo>
                    <a:pt x="2386152" y="200303"/>
                  </a:lnTo>
                  <a:lnTo>
                    <a:pt x="1193076" y="1393379"/>
                  </a:lnTo>
                  <a:lnTo>
                    <a:pt x="0" y="20030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21" name="Picture Placeholder 18">
              <a:extLst>
                <a:ext uri="{FF2B5EF4-FFF2-40B4-BE49-F238E27FC236}">
                  <a16:creationId xmlns:a16="http://schemas.microsoft.com/office/drawing/2014/main" id="{4A19103A-84B8-4AD5-A0AF-C25C0C80D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" r="303"/>
            <a:stretch>
              <a:fillRect/>
            </a:stretch>
          </p:blipFill>
          <p:spPr>
            <a:xfrm>
              <a:off x="5551710" y="2891254"/>
              <a:ext cx="3644538" cy="3666309"/>
            </a:xfrm>
            <a:custGeom>
              <a:avLst/>
              <a:gdLst>
                <a:gd name="connsiteX0" fmla="*/ 1171303 w 3644538"/>
                <a:gd name="connsiteY0" fmla="*/ 1323703 h 3666309"/>
                <a:gd name="connsiteX1" fmla="*/ 2342606 w 3644538"/>
                <a:gd name="connsiteY1" fmla="*/ 2495006 h 3666309"/>
                <a:gd name="connsiteX2" fmla="*/ 1171303 w 3644538"/>
                <a:gd name="connsiteY2" fmla="*/ 3666309 h 3666309"/>
                <a:gd name="connsiteX3" fmla="*/ 0 w 3644538"/>
                <a:gd name="connsiteY3" fmla="*/ 2495006 h 3666309"/>
                <a:gd name="connsiteX4" fmla="*/ 2473235 w 3644538"/>
                <a:gd name="connsiteY4" fmla="*/ 0 h 3666309"/>
                <a:gd name="connsiteX5" fmla="*/ 3644538 w 3644538"/>
                <a:gd name="connsiteY5" fmla="*/ 1171303 h 3666309"/>
                <a:gd name="connsiteX6" fmla="*/ 2473235 w 3644538"/>
                <a:gd name="connsiteY6" fmla="*/ 2342606 h 3666309"/>
                <a:gd name="connsiteX7" fmla="*/ 1301932 w 3644538"/>
                <a:gd name="connsiteY7" fmla="*/ 1171303 h 366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38" h="3666309">
                  <a:moveTo>
                    <a:pt x="1171303" y="1323703"/>
                  </a:moveTo>
                  <a:lnTo>
                    <a:pt x="2342606" y="2495006"/>
                  </a:lnTo>
                  <a:lnTo>
                    <a:pt x="1171303" y="3666309"/>
                  </a:lnTo>
                  <a:lnTo>
                    <a:pt x="0" y="2495006"/>
                  </a:lnTo>
                  <a:close/>
                  <a:moveTo>
                    <a:pt x="2473235" y="0"/>
                  </a:moveTo>
                  <a:lnTo>
                    <a:pt x="3644538" y="1171303"/>
                  </a:lnTo>
                  <a:lnTo>
                    <a:pt x="2473235" y="2342606"/>
                  </a:lnTo>
                  <a:lnTo>
                    <a:pt x="1301932" y="1171303"/>
                  </a:lnTo>
                  <a:close/>
                </a:path>
              </a:pathLst>
            </a:custGeom>
          </p:spPr>
        </p:pic>
        <p:pic>
          <p:nvPicPr>
            <p:cNvPr id="22" name="Picture Placeholder 7">
              <a:extLst>
                <a:ext uri="{FF2B5EF4-FFF2-40B4-BE49-F238E27FC236}">
                  <a16:creationId xmlns:a16="http://schemas.microsoft.com/office/drawing/2014/main" id="{07C50D36-7187-4A41-980B-44EA1D45D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" r="282"/>
            <a:stretch>
              <a:fillRect/>
            </a:stretch>
          </p:blipFill>
          <p:spPr>
            <a:xfrm>
              <a:off x="5551710" y="296099"/>
              <a:ext cx="3644538" cy="3666309"/>
            </a:xfrm>
            <a:custGeom>
              <a:avLst/>
              <a:gdLst>
                <a:gd name="connsiteX0" fmla="*/ 1171303 w 3644538"/>
                <a:gd name="connsiteY0" fmla="*/ 1323703 h 3666309"/>
                <a:gd name="connsiteX1" fmla="*/ 2342606 w 3644538"/>
                <a:gd name="connsiteY1" fmla="*/ 2495006 h 3666309"/>
                <a:gd name="connsiteX2" fmla="*/ 1171303 w 3644538"/>
                <a:gd name="connsiteY2" fmla="*/ 3666309 h 3666309"/>
                <a:gd name="connsiteX3" fmla="*/ 0 w 3644538"/>
                <a:gd name="connsiteY3" fmla="*/ 2495006 h 3666309"/>
                <a:gd name="connsiteX4" fmla="*/ 2473235 w 3644538"/>
                <a:gd name="connsiteY4" fmla="*/ 0 h 3666309"/>
                <a:gd name="connsiteX5" fmla="*/ 3644538 w 3644538"/>
                <a:gd name="connsiteY5" fmla="*/ 1171303 h 3666309"/>
                <a:gd name="connsiteX6" fmla="*/ 2473235 w 3644538"/>
                <a:gd name="connsiteY6" fmla="*/ 2342606 h 3666309"/>
                <a:gd name="connsiteX7" fmla="*/ 1301932 w 3644538"/>
                <a:gd name="connsiteY7" fmla="*/ 1171303 h 366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38" h="3666309">
                  <a:moveTo>
                    <a:pt x="1171303" y="1323703"/>
                  </a:moveTo>
                  <a:lnTo>
                    <a:pt x="2342606" y="2495006"/>
                  </a:lnTo>
                  <a:lnTo>
                    <a:pt x="1171303" y="3666309"/>
                  </a:lnTo>
                  <a:lnTo>
                    <a:pt x="0" y="2495006"/>
                  </a:lnTo>
                  <a:close/>
                  <a:moveTo>
                    <a:pt x="2473235" y="0"/>
                  </a:moveTo>
                  <a:lnTo>
                    <a:pt x="3644538" y="1171303"/>
                  </a:lnTo>
                  <a:lnTo>
                    <a:pt x="2473235" y="2342606"/>
                  </a:lnTo>
                  <a:lnTo>
                    <a:pt x="1301932" y="1171303"/>
                  </a:lnTo>
                  <a:close/>
                </a:path>
              </a:pathLst>
            </a:custGeom>
          </p:spPr>
        </p:pic>
        <p:pic>
          <p:nvPicPr>
            <p:cNvPr id="23" name="Picture Placeholder 10">
              <a:extLst>
                <a:ext uri="{FF2B5EF4-FFF2-40B4-BE49-F238E27FC236}">
                  <a16:creationId xmlns:a16="http://schemas.microsoft.com/office/drawing/2014/main" id="{57DECE1C-BBD8-4436-AEE1-68CD2C6C8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4" t="10384" r="2158" b="-10384"/>
            <a:stretch/>
          </p:blipFill>
          <p:spPr>
            <a:xfrm>
              <a:off x="8155574" y="296099"/>
              <a:ext cx="3644538" cy="3666309"/>
            </a:xfrm>
            <a:custGeom>
              <a:avLst/>
              <a:gdLst>
                <a:gd name="connsiteX0" fmla="*/ 1171303 w 3644538"/>
                <a:gd name="connsiteY0" fmla="*/ 1323703 h 3666309"/>
                <a:gd name="connsiteX1" fmla="*/ 2342606 w 3644538"/>
                <a:gd name="connsiteY1" fmla="*/ 2495006 h 3666309"/>
                <a:gd name="connsiteX2" fmla="*/ 1171303 w 3644538"/>
                <a:gd name="connsiteY2" fmla="*/ 3666309 h 3666309"/>
                <a:gd name="connsiteX3" fmla="*/ 0 w 3644538"/>
                <a:gd name="connsiteY3" fmla="*/ 2495006 h 3666309"/>
                <a:gd name="connsiteX4" fmla="*/ 2473235 w 3644538"/>
                <a:gd name="connsiteY4" fmla="*/ 0 h 3666309"/>
                <a:gd name="connsiteX5" fmla="*/ 3644538 w 3644538"/>
                <a:gd name="connsiteY5" fmla="*/ 1171303 h 3666309"/>
                <a:gd name="connsiteX6" fmla="*/ 2473235 w 3644538"/>
                <a:gd name="connsiteY6" fmla="*/ 2342606 h 3666309"/>
                <a:gd name="connsiteX7" fmla="*/ 1301932 w 3644538"/>
                <a:gd name="connsiteY7" fmla="*/ 1171303 h 366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38" h="3666309">
                  <a:moveTo>
                    <a:pt x="1171303" y="1323703"/>
                  </a:moveTo>
                  <a:lnTo>
                    <a:pt x="2342606" y="2495006"/>
                  </a:lnTo>
                  <a:lnTo>
                    <a:pt x="1171303" y="3666309"/>
                  </a:lnTo>
                  <a:lnTo>
                    <a:pt x="0" y="2495006"/>
                  </a:lnTo>
                  <a:close/>
                  <a:moveTo>
                    <a:pt x="2473235" y="0"/>
                  </a:moveTo>
                  <a:lnTo>
                    <a:pt x="3644538" y="1171303"/>
                  </a:lnTo>
                  <a:lnTo>
                    <a:pt x="2473235" y="2342606"/>
                  </a:lnTo>
                  <a:lnTo>
                    <a:pt x="1301932" y="1171303"/>
                  </a:lnTo>
                  <a:close/>
                </a:path>
              </a:pathLst>
            </a:custGeom>
          </p:spPr>
        </p:pic>
        <p:pic>
          <p:nvPicPr>
            <p:cNvPr id="24" name="Picture Placeholder 16">
              <a:extLst>
                <a:ext uri="{FF2B5EF4-FFF2-40B4-BE49-F238E27FC236}">
                  <a16:creationId xmlns:a16="http://schemas.microsoft.com/office/drawing/2014/main" id="{BBFF0399-D1CD-41E3-A7B1-4A5264998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8" t="-3291" r="30036" b="-13897"/>
            <a:stretch/>
          </p:blipFill>
          <p:spPr>
            <a:xfrm>
              <a:off x="8155574" y="2891254"/>
              <a:ext cx="3644538" cy="3666309"/>
            </a:xfrm>
            <a:custGeom>
              <a:avLst/>
              <a:gdLst>
                <a:gd name="connsiteX0" fmla="*/ 1171303 w 3644538"/>
                <a:gd name="connsiteY0" fmla="*/ 1323703 h 3666309"/>
                <a:gd name="connsiteX1" fmla="*/ 2342606 w 3644538"/>
                <a:gd name="connsiteY1" fmla="*/ 2495006 h 3666309"/>
                <a:gd name="connsiteX2" fmla="*/ 1171303 w 3644538"/>
                <a:gd name="connsiteY2" fmla="*/ 3666309 h 3666309"/>
                <a:gd name="connsiteX3" fmla="*/ 0 w 3644538"/>
                <a:gd name="connsiteY3" fmla="*/ 2495006 h 3666309"/>
                <a:gd name="connsiteX4" fmla="*/ 2473235 w 3644538"/>
                <a:gd name="connsiteY4" fmla="*/ 0 h 3666309"/>
                <a:gd name="connsiteX5" fmla="*/ 3644538 w 3644538"/>
                <a:gd name="connsiteY5" fmla="*/ 1171303 h 3666309"/>
                <a:gd name="connsiteX6" fmla="*/ 2473235 w 3644538"/>
                <a:gd name="connsiteY6" fmla="*/ 2342606 h 3666309"/>
                <a:gd name="connsiteX7" fmla="*/ 1301932 w 3644538"/>
                <a:gd name="connsiteY7" fmla="*/ 1171303 h 366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538" h="3666309">
                  <a:moveTo>
                    <a:pt x="1171303" y="1323703"/>
                  </a:moveTo>
                  <a:lnTo>
                    <a:pt x="2342606" y="2495006"/>
                  </a:lnTo>
                  <a:lnTo>
                    <a:pt x="1171303" y="3666309"/>
                  </a:lnTo>
                  <a:lnTo>
                    <a:pt x="0" y="2495006"/>
                  </a:lnTo>
                  <a:close/>
                  <a:moveTo>
                    <a:pt x="2473235" y="0"/>
                  </a:moveTo>
                  <a:lnTo>
                    <a:pt x="3644538" y="1171303"/>
                  </a:lnTo>
                  <a:lnTo>
                    <a:pt x="2473235" y="2342606"/>
                  </a:lnTo>
                  <a:lnTo>
                    <a:pt x="1301932" y="1171303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7387547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020-DCS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CS Template_16-9_19.potx" id="{2AD16289-432D-4A36-A388-CAE0CAC34E9B}" vid="{2135832C-C29F-4F9B-B1F0-0900CB7C9A1E}"/>
    </a:ext>
  </a:extLst>
</a:theme>
</file>

<file path=ppt/theme/theme2.xml><?xml version="1.0" encoding="utf-8"?>
<a:theme xmlns:a="http://schemas.openxmlformats.org/drawingml/2006/main" name="2020-DCS-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CS Template_16-9_19.potx" id="{2AD16289-432D-4A36-A388-CAE0CAC34E9B}" vid="{8EF9D00B-7638-4542-AAA1-B10D0874DDDE}"/>
    </a:ext>
  </a:extLst>
</a:theme>
</file>

<file path=ppt/theme/theme3.xml><?xml version="1.0" encoding="utf-8"?>
<a:theme xmlns:a="http://schemas.openxmlformats.org/drawingml/2006/main" name="1_DCS-no-logo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CS Template_16-9_19.potx" id="{2AD16289-432D-4A36-A388-CAE0CAC34E9B}" vid="{2963B0C7-9015-4AB0-A901-D254DC06361C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5310</TotalTime>
  <Words>591</Words>
  <Application>Microsoft Office PowerPoint</Application>
  <PresentationFormat>Widescreen</PresentationFormat>
  <Paragraphs>177</Paragraphs>
  <Slides>19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Verdana</vt:lpstr>
      <vt:lpstr>Wingdings</vt:lpstr>
      <vt:lpstr>Copperplate Gothic Light</vt:lpstr>
      <vt:lpstr>Calibri Light</vt:lpstr>
      <vt:lpstr>Sukhumvit Tadmai Bold</vt:lpstr>
      <vt:lpstr>Arial</vt:lpstr>
      <vt:lpstr>Calibri</vt:lpstr>
      <vt:lpstr>Tahoma</vt:lpstr>
      <vt:lpstr>Cordia New</vt:lpstr>
      <vt:lpstr>2020-DCS</vt:lpstr>
      <vt:lpstr>2020-DCS-PT</vt:lpstr>
      <vt:lpstr>1_DCS-no-logo</vt:lpstr>
      <vt:lpstr>PowerPoint Presentation</vt:lpstr>
      <vt:lpstr>ABOUT DCS</vt:lpstr>
      <vt:lpstr>ABOUT DCS</vt:lpstr>
      <vt:lpstr>PowerPoint Presentation</vt:lpstr>
      <vt:lpstr>PRODUCTS &amp; SERVICES</vt:lpstr>
      <vt:lpstr>PRODUCTS &amp; SERVICES</vt:lpstr>
      <vt:lpstr>PRODUCTS &amp; SERVICES</vt:lpstr>
      <vt:lpstr>PRODUCTS &amp; SERVICES</vt:lpstr>
      <vt:lpstr>PRODUCTS &amp; SERVICES</vt:lpstr>
      <vt:lpstr>OUR CUSTOMERS</vt:lpstr>
      <vt:lpstr>DCS Sales 2018-2022</vt:lpstr>
      <vt:lpstr>OUR PARTNERS</vt:lpstr>
      <vt:lpstr>WHY DCS ?</vt:lpstr>
      <vt:lpstr>WHY DCS ?</vt:lpstr>
      <vt:lpstr>OUR CULTURE</vt:lpstr>
      <vt:lpstr>OUR CHARACTERISTICS</vt:lpstr>
      <vt:lpstr>T H A N K   Y O U</vt:lpstr>
      <vt:lpstr>OUR PREMISES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Profile</dc:title>
  <dc:subject>sent 17-4-55</dc:subject>
  <dc:creator>DCS;Chantiwa</dc:creator>
  <cp:lastModifiedBy>Mongkhon Hongnak</cp:lastModifiedBy>
  <cp:revision>407</cp:revision>
  <cp:lastPrinted>2015-04-20T08:09:34Z</cp:lastPrinted>
  <dcterms:created xsi:type="dcterms:W3CDTF">2011-08-29T02:53:37Z</dcterms:created>
  <dcterms:modified xsi:type="dcterms:W3CDTF">2024-04-11T04:46:08Z</dcterms:modified>
</cp:coreProperties>
</file>